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66" r:id="rId3"/>
    <p:sldId id="271" r:id="rId4"/>
    <p:sldId id="267" r:id="rId5"/>
    <p:sldId id="270" r:id="rId6"/>
    <p:sldId id="275" r:id="rId7"/>
    <p:sldId id="276" r:id="rId8"/>
    <p:sldId id="272" r:id="rId9"/>
    <p:sldId id="277" r:id="rId10"/>
    <p:sldId id="278" r:id="rId11"/>
    <p:sldId id="273" r:id="rId12"/>
    <p:sldId id="274" r:id="rId13"/>
    <p:sldId id="261" r:id="rId14"/>
    <p:sldId id="269" r:id="rId15"/>
    <p:sldId id="268" r:id="rId16"/>
    <p:sldId id="257" r:id="rId17"/>
    <p:sldId id="262" r:id="rId18"/>
    <p:sldId id="258" r:id="rId19"/>
    <p:sldId id="263" r:id="rId20"/>
    <p:sldId id="259" r:id="rId21"/>
    <p:sldId id="264" r:id="rId22"/>
    <p:sldId id="260" r:id="rId23"/>
    <p:sldId id="293" r:id="rId24"/>
    <p:sldId id="281" r:id="rId25"/>
    <p:sldId id="265" r:id="rId26"/>
    <p:sldId id="283" r:id="rId27"/>
    <p:sldId id="292" r:id="rId28"/>
    <p:sldId id="291" r:id="rId29"/>
    <p:sldId id="294" r:id="rId30"/>
    <p:sldId id="295" r:id="rId31"/>
    <p:sldId id="286" r:id="rId32"/>
    <p:sldId id="290" r:id="rId33"/>
    <p:sldId id="289" r:id="rId34"/>
    <p:sldId id="288" r:id="rId35"/>
    <p:sldId id="285" r:id="rId36"/>
    <p:sldId id="282" r:id="rId37"/>
    <p:sldId id="287" r:id="rId38"/>
    <p:sldId id="284" r:id="rId39"/>
    <p:sldId id="280" r:id="rId4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4046"/>
    <a:srgbClr val="AD9551"/>
    <a:srgbClr val="4599C3"/>
    <a:srgbClr val="6C8F93"/>
    <a:srgbClr val="CAC9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8829B2-BFCF-405A-86F3-5DEDC2819D1F}" type="datetimeFigureOut">
              <a:rPr lang="zh-TW" altLang="en-US" smtClean="0"/>
              <a:t>2023/9/14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2FD56-646C-42D3-BE44-373793ADAF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7492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A9A4F6-0FFA-48F0-8CA6-22615CE04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4E38BF1-A99E-4859-93AA-79174E2F2D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FFE6463-BD57-4879-BB28-63FD65FD4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D710E-6D1F-4D20-A41F-B67A6DEC6515}" type="datetime1">
              <a:rPr lang="zh-TW" altLang="en-US" smtClean="0"/>
              <a:t>2023/9/14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A074369-7C9E-4C7F-BC7C-120E28FE0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309A97D-CCF8-40A2-BA90-A3D745212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E05A-C565-4ECA-A52B-AF5703A92F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0809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3F2535-DE37-471F-A835-9CC0E9053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AAAE998-AEFF-44B3-99BC-4572CA113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211303-AB3F-4DB1-9F92-80A92B750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3D553-43CF-41AC-B8BE-228F204087F9}" type="datetime1">
              <a:rPr lang="zh-TW" altLang="en-US" smtClean="0"/>
              <a:t>2023/9/14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267FBC-E264-4E9A-B960-3C4019989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3BAD49-06B8-4C40-97D4-7F6292DC4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E05A-C565-4ECA-A52B-AF5703A92F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5153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BFFBEED-0E47-44E6-A153-11AF8FEDF1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2C69258-C840-4159-B943-DBFB49F2DC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8E46206-B2F4-419A-A71D-D064207AE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13A86-51E0-4757-A812-AD8AA6EBF155}" type="datetime1">
              <a:rPr lang="zh-TW" altLang="en-US" smtClean="0"/>
              <a:t>2023/9/14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01FF39-2B44-4D7D-8997-7836D93FB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EA2979A-F078-4626-9397-EBBB801A5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E05A-C565-4ECA-A52B-AF5703A92F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2269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9D438C-F880-4F41-9B4A-86D025C0D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6BB79C-7EE1-4FAF-9351-CE18B28A3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57048AE-4A33-4AF7-AFFB-09AD2140C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E34E4-28E6-4007-A136-02A4B2C875F7}" type="datetime1">
              <a:rPr lang="zh-TW" altLang="en-US" smtClean="0"/>
              <a:t>2023/9/14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3468512-4BE4-48C7-B140-59CCED4D1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E80C6F7-AF0E-4E3A-A6E6-BC0096884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E05A-C565-4ECA-A52B-AF5703A92F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2983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83FA3E-009F-4465-9EB3-01FC78B07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90FDFC4-2D5D-46B9-B2F2-FF22EA87E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82D3F92-739C-4DFC-9459-738A30F38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3BEB7-2240-4348-9D7B-FCC78AC1C63B}" type="datetime1">
              <a:rPr lang="zh-TW" altLang="en-US" smtClean="0"/>
              <a:t>2023/9/14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8F344A7-4DF7-458C-B218-1B3C3FF22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FFB654-E9A1-4ED2-8C12-EB83C5B97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E05A-C565-4ECA-A52B-AF5703A92F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7881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4D1039-7017-4BF5-8A57-CB886E2BD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6C382DE-AA94-480A-95AA-535F0E058F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CAA63BF-3F75-42D9-A874-A7B5C9960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2222A21-8C81-487D-958B-38FD671AE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6209D-B63E-46DB-B783-769C8CF30AF2}" type="datetime1">
              <a:rPr lang="zh-TW" altLang="en-US" smtClean="0"/>
              <a:t>2023/9/14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9C1138D-1B6A-4B0A-8488-A8FC373E7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9B8705C-CFFF-4CBC-A262-1D930D82F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E05A-C565-4ECA-A52B-AF5703A92F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531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4CC2BC-4673-4701-9796-7FC345E57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E026F9C-2FB1-4904-9B7A-34B8EC7D4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B51F2E0-A64D-4313-B164-217EE6BD8A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918D14B-1174-4276-A8D5-7491C3333D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1172C96-7789-49BA-A537-DBF9632870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C5ADA22-898A-4D99-BCBF-428E661C5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68E84-80E0-40EC-B6E3-1B3AB1B17876}" type="datetime1">
              <a:rPr lang="zh-TW" altLang="en-US" smtClean="0"/>
              <a:t>2023/9/14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F5FC791-C0B2-4DB1-B393-D73092BF0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63DFA1E-CEB8-4F34-95E1-5A21FF2DF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E05A-C565-4ECA-A52B-AF5703A92F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461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D12F5E-6802-4417-8532-1C05B4E17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77A147D-84AF-44F7-91EE-72A608B41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F5C12-27BE-4F5D-9843-42C69AE1A8C5}" type="datetime1">
              <a:rPr lang="zh-TW" altLang="en-US" smtClean="0"/>
              <a:t>2023/9/14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01A71F0-A5FD-407F-829B-D44833E1C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E1CE1F8-1CFF-40BE-84A5-C05D51CFE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E05A-C565-4ECA-A52B-AF5703A92F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4236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A1E422B-F315-45A3-954E-DD0DD6890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80F05-C2AC-45D7-BB8C-BB1F7E28D8E6}" type="datetime1">
              <a:rPr lang="zh-TW" altLang="en-US" smtClean="0"/>
              <a:t>2023/9/14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FEBCA60-DB8D-4F64-BE6F-C6587FD67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44E138A-AF07-462A-802B-7FD09E3E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00" y="6356349"/>
            <a:ext cx="2743200" cy="365125"/>
          </a:xfrm>
        </p:spPr>
        <p:txBody>
          <a:bodyPr/>
          <a:lstStyle/>
          <a:p>
            <a:fld id="{E705E05A-C565-4ECA-A52B-AF5703A92F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8228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E600FE-5C02-47D6-9186-456B1B109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4D0B59-0D97-4235-887F-DA9A670D6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D451884-D501-4A44-86CC-F7699874D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4759B8E-4576-4268-9878-4ED3704FB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4D14C-ABB3-4902-B6D1-18D9D8916CFD}" type="datetime1">
              <a:rPr lang="zh-TW" altLang="en-US" smtClean="0"/>
              <a:t>2023/9/14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B1A2A4A-2863-4E6D-872F-F0A8244DB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16556A3-3DE3-4DEF-9B16-3E0183860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E05A-C565-4ECA-A52B-AF5703A92F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7558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935C09-1BB8-4E7D-9A35-F430FAA24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ED510C3-B1F4-4A96-A93E-4A375DD327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6A729F3-C3D5-4E3E-B585-D62D6C3FE8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F2CCAB1-EF6B-4941-8081-D0C05C93E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86CE-0C64-401E-8F38-E31DB94607CC}" type="datetime1">
              <a:rPr lang="zh-TW" altLang="en-US" smtClean="0"/>
              <a:t>2023/9/14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6748E66-1495-4F20-BF21-E047A2184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629395B-99BB-446B-AF74-BBE0F445F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E05A-C565-4ECA-A52B-AF5703A92F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8626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AF16992-3ADE-4607-BECD-176D82F5A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5E0B669-EA75-4424-874D-F121E5CFD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E4DDE23-EDED-4B59-951C-006C67C7BD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71897-0B57-46F2-A6CB-B2627CDB99CE}" type="datetime1">
              <a:rPr lang="zh-TW" altLang="en-US" smtClean="0"/>
              <a:t>2023/9/14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971D6E2-4BDE-48F4-98B5-85F8E5A302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C504DD8-31DE-48F7-BF5D-41A2003A53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32334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5E05A-C565-4ECA-A52B-AF5703A92F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855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antt.pages.labranet.jamk.fi/ttc2050-material/material/06-numpy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ackernoon.com/a-quick-introduction-to-python-numpy-for-beginners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D845606E-1F48-4108-96CA-11A4E2272B6B}"/>
              </a:ext>
            </a:extLst>
          </p:cNvPr>
          <p:cNvSpPr/>
          <p:nvPr/>
        </p:nvSpPr>
        <p:spPr>
          <a:xfrm>
            <a:off x="0" y="0"/>
            <a:ext cx="12192000" cy="695855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260EF42-5E54-479B-888E-2419B44FE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E05A-C565-4ECA-A52B-AF5703A92FCB}" type="slidenum">
              <a:rPr lang="zh-TW" altLang="en-US" smtClean="0"/>
              <a:t>1</a:t>
            </a:fld>
            <a:endParaRPr lang="zh-TW" altLang="en-US" dirty="0"/>
          </a:p>
        </p:txBody>
      </p:sp>
      <p:pic>
        <p:nvPicPr>
          <p:cNvPr id="8" name="圖片 7" descr="一張含有 虛構角色, 面具, 恐怖 的圖片&#10;&#10;自動產生的描述">
            <a:extLst>
              <a:ext uri="{FF2B5EF4-FFF2-40B4-BE49-F238E27FC236}">
                <a16:creationId xmlns:a16="http://schemas.microsoft.com/office/drawing/2014/main" id="{AC1FFE6B-4180-4D50-A785-7F9EEE3193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25"/>
          <a:stretch/>
        </p:blipFill>
        <p:spPr>
          <a:xfrm>
            <a:off x="0" y="0"/>
            <a:ext cx="8432800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8" name="圖片 37" descr="一張含有 鮮豔, 光線, 鍵盤, 藝術 的圖片&#10;&#10;自動產生的描述">
            <a:extLst>
              <a:ext uri="{FF2B5EF4-FFF2-40B4-BE49-F238E27FC236}">
                <a16:creationId xmlns:a16="http://schemas.microsoft.com/office/drawing/2014/main" id="{C7887089-834E-4A6A-86EF-3ECE66ABDE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48"/>
          <a:stretch/>
        </p:blipFill>
        <p:spPr>
          <a:xfrm>
            <a:off x="0" y="0"/>
            <a:ext cx="8432800" cy="6858000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77059B22-10A4-44F5-88D0-9E509F9F1C91}"/>
              </a:ext>
            </a:extLst>
          </p:cNvPr>
          <p:cNvSpPr/>
          <p:nvPr/>
        </p:nvSpPr>
        <p:spPr>
          <a:xfrm>
            <a:off x="0" y="0"/>
            <a:ext cx="8432800" cy="6858000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B806F1A-2DF8-4BBB-8109-3F788CCAEBCA}"/>
              </a:ext>
            </a:extLst>
          </p:cNvPr>
          <p:cNvSpPr/>
          <p:nvPr/>
        </p:nvSpPr>
        <p:spPr>
          <a:xfrm rot="10800000">
            <a:off x="2613891" y="2173816"/>
            <a:ext cx="7531100" cy="251036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80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  <a:gs pos="100000">
                <a:srgbClr val="6C8F93">
                  <a:alpha val="9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2B59CB5-2D7D-42C0-B101-3C9EE0482795}"/>
              </a:ext>
            </a:extLst>
          </p:cNvPr>
          <p:cNvSpPr/>
          <p:nvPr/>
        </p:nvSpPr>
        <p:spPr>
          <a:xfrm rot="10800000">
            <a:off x="2358448" y="2002604"/>
            <a:ext cx="8055552" cy="285726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5CC8680-443C-413C-98E5-21B280DA4E07}"/>
              </a:ext>
            </a:extLst>
          </p:cNvPr>
          <p:cNvSpPr/>
          <p:nvPr/>
        </p:nvSpPr>
        <p:spPr>
          <a:xfrm>
            <a:off x="8512400" y="1866077"/>
            <a:ext cx="1800000" cy="183240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35" name="圖片 34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05E3F62-9751-4433-8EE9-7812D5E80F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4991" y="1729551"/>
            <a:ext cx="1800000" cy="1800000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9921DCF5-9509-4F5F-B925-C343D9F75541}"/>
              </a:ext>
            </a:extLst>
          </p:cNvPr>
          <p:cNvSpPr txBox="1"/>
          <p:nvPr/>
        </p:nvSpPr>
        <p:spPr>
          <a:xfrm>
            <a:off x="2856456" y="2428338"/>
            <a:ext cx="42166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latin typeface="Centaur" panose="02030504050205020304" pitchFamily="18" charset="0"/>
              </a:rPr>
              <a:t>Python Data Analysis</a:t>
            </a:r>
            <a:endParaRPr lang="zh-TW" altLang="en-US" sz="4000" dirty="0">
              <a:latin typeface="Centaur" panose="02030504050205020304" pitchFamily="18" charset="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FDC41838-6989-46A2-B329-AFC4F2C1C7B0}"/>
              </a:ext>
            </a:extLst>
          </p:cNvPr>
          <p:cNvSpPr txBox="1"/>
          <p:nvPr/>
        </p:nvSpPr>
        <p:spPr>
          <a:xfrm>
            <a:off x="4123781" y="3282287"/>
            <a:ext cx="3877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err="1">
                <a:latin typeface="Centaur" panose="02030504050205020304" pitchFamily="18" charset="0"/>
              </a:rPr>
              <a:t>Numpy</a:t>
            </a:r>
            <a:r>
              <a:rPr lang="en-US" altLang="zh-TW" sz="2800" dirty="0">
                <a:latin typeface="Centaur" panose="02030504050205020304" pitchFamily="18" charset="0"/>
              </a:rPr>
              <a:t> Foundation – Part I</a:t>
            </a:r>
            <a:endParaRPr lang="zh-TW" altLang="en-US" sz="2800" dirty="0">
              <a:latin typeface="Centaur" panose="02030504050205020304" pitchFamily="18" charset="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BDFCFE46-9512-4764-877C-CE1BE7025D94}"/>
              </a:ext>
            </a:extLst>
          </p:cNvPr>
          <p:cNvSpPr txBox="1"/>
          <p:nvPr/>
        </p:nvSpPr>
        <p:spPr>
          <a:xfrm>
            <a:off x="8768080" y="5710018"/>
            <a:ext cx="329184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1" dirty="0"/>
              <a:t>© 2023 </a:t>
            </a:r>
            <a:r>
              <a:rPr lang="zh-TW" altLang="en-US" sz="1200" b="1" dirty="0"/>
              <a:t>版權所有，請勿抄襲或盜用</a:t>
            </a:r>
            <a:endParaRPr lang="en-US" altLang="zh-TW" sz="1200" b="1" dirty="0"/>
          </a:p>
          <a:p>
            <a:r>
              <a:rPr lang="zh-TW" altLang="en-US" sz="1200" dirty="0"/>
              <a:t>禁止任何未經同意的抄襲、引用或商業分享。</a:t>
            </a:r>
            <a:endParaRPr lang="en-US" altLang="zh-TW" sz="1200" dirty="0"/>
          </a:p>
          <a:p>
            <a:r>
              <a:rPr lang="zh-TW" altLang="en-US" sz="1200" dirty="0"/>
              <a:t>維陽保留最終法律追訴權</a:t>
            </a:r>
          </a:p>
        </p:txBody>
      </p:sp>
    </p:spTree>
    <p:extLst>
      <p:ext uri="{BB962C8B-B14F-4D97-AF65-F5344CB8AC3E}">
        <p14:creationId xmlns:p14="http://schemas.microsoft.com/office/powerpoint/2010/main" val="4199989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" descr="Python | Numpy套件基本使用- yayar - Medium">
            <a:extLst>
              <a:ext uri="{FF2B5EF4-FFF2-40B4-BE49-F238E27FC236}">
                <a16:creationId xmlns:a16="http://schemas.microsoft.com/office/drawing/2014/main" id="{9348E64F-F1A8-4087-B0F4-14D6B80BF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970" y="5808429"/>
            <a:ext cx="2107590" cy="83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3932117" cy="767639"/>
          </a:xfrm>
        </p:spPr>
        <p:txBody>
          <a:bodyPr>
            <a:normAutofit/>
          </a:bodyPr>
          <a:lstStyle/>
          <a:p>
            <a:r>
              <a:rPr lang="zh-TW" altLang="en-US" sz="29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線性代數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4583281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000" b="1" i="1" dirty="0">
                <a:solidFill>
                  <a:srgbClr val="AD9551"/>
                </a:solidFill>
                <a:effectLst/>
                <a:latin typeface="source-serif-pro"/>
              </a:rPr>
              <a:t>Efficient memory usage</a:t>
            </a:r>
            <a:r>
              <a:rPr lang="zh-TW" altLang="en-US" sz="2000" b="1" i="1" dirty="0">
                <a:solidFill>
                  <a:srgbClr val="AD9551"/>
                </a:solidFill>
                <a:effectLst/>
                <a:latin typeface="source-serif-pro"/>
              </a:rPr>
              <a:t> </a:t>
            </a:r>
            <a:r>
              <a:rPr lang="en-US" altLang="zh-TW" sz="2000" b="1" i="1" dirty="0">
                <a:solidFill>
                  <a:srgbClr val="AD9551"/>
                </a:solidFill>
                <a:latin typeface="source-serif-pro"/>
              </a:rPr>
              <a:t>in </a:t>
            </a:r>
            <a:r>
              <a:rPr lang="en-US" altLang="zh-TW" sz="2000" b="1" i="1" dirty="0" err="1">
                <a:solidFill>
                  <a:srgbClr val="AD9551"/>
                </a:solidFill>
                <a:latin typeface="source-serif-pro"/>
              </a:rPr>
              <a:t>Numpy</a:t>
            </a:r>
            <a:endParaRPr kumimoji="0" lang="zh-TW" altLang="en-US" sz="2000" b="1" u="none" strike="noStrike" kern="1200" cap="none" spc="0" normalizeH="0" baseline="0" noProof="0" dirty="0">
              <a:ln>
                <a:noFill/>
              </a:ln>
              <a:solidFill>
                <a:srgbClr val="AD955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投影片編號版面配置區 24">
            <a:extLst>
              <a:ext uri="{FF2B5EF4-FFF2-40B4-BE49-F238E27FC236}">
                <a16:creationId xmlns:a16="http://schemas.microsoft.com/office/drawing/2014/main" id="{9D881195-F4D1-484A-AB45-DA6AB92D6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E05A-C565-4ECA-A52B-AF5703A92FCB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3D07A11-4DBE-4E39-A097-0A5D6E9F5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233" y="1401465"/>
            <a:ext cx="2789862" cy="91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C50B9A2-9D38-4706-99EF-438B07D98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234" y="2501378"/>
            <a:ext cx="2789862" cy="187012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AE54C3C-8DF8-45D2-923E-A82D28955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234" y="4561167"/>
            <a:ext cx="2789862" cy="205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圖片 45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629AC03B-FB96-41E5-8B62-F4A93C693F4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5090" y="215351"/>
            <a:ext cx="1136073" cy="1136073"/>
          </a:xfrm>
          <a:prstGeom prst="rect">
            <a:avLst/>
          </a:prstGeom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F77E2116-E516-481D-ACE0-4D6EE6E7E418}"/>
              </a:ext>
            </a:extLst>
          </p:cNvPr>
          <p:cNvSpPr/>
          <p:nvPr/>
        </p:nvSpPr>
        <p:spPr>
          <a:xfrm>
            <a:off x="351692" y="1408758"/>
            <a:ext cx="672203" cy="895663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1D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Array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(4,)</a:t>
            </a:r>
            <a:endParaRPr kumimoji="0" lang="zh-TW" altLang="en-US" sz="1400" b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48FC2625-654F-499A-B5BC-63E532E12072}"/>
              </a:ext>
            </a:extLst>
          </p:cNvPr>
          <p:cNvSpPr/>
          <p:nvPr/>
        </p:nvSpPr>
        <p:spPr>
          <a:xfrm>
            <a:off x="350628" y="2501378"/>
            <a:ext cx="672203" cy="1870127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kumimoji="0" lang="en-US" altLang="zh-TW" sz="1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Array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(2,3)</a:t>
            </a:r>
            <a:endParaRPr kumimoji="0" lang="zh-TW" altLang="en-US" sz="1400" b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944D342-C4EA-4057-A699-8827573A22B3}"/>
              </a:ext>
            </a:extLst>
          </p:cNvPr>
          <p:cNvSpPr/>
          <p:nvPr/>
        </p:nvSpPr>
        <p:spPr>
          <a:xfrm>
            <a:off x="350628" y="4568462"/>
            <a:ext cx="672203" cy="2050014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Array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(4,2,3)</a:t>
            </a:r>
            <a:endParaRPr kumimoji="0" lang="zh-TW" altLang="en-US" sz="1400" b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8C8E4DC-F848-4788-8E13-827E38A65EBB}"/>
              </a:ext>
            </a:extLst>
          </p:cNvPr>
          <p:cNvSpPr txBox="1"/>
          <p:nvPr/>
        </p:nvSpPr>
        <p:spPr>
          <a:xfrm>
            <a:off x="217528" y="6553930"/>
            <a:ext cx="864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>
                <a:solidFill>
                  <a:schemeClr val="bg2">
                    <a:lumMod val="75000"/>
                  </a:schemeClr>
                </a:solidFill>
              </a:rPr>
              <a:t>Reference : https://hackernoon.com/a-quick-introduction-to-python-numpy-for-beginners</a:t>
            </a:r>
            <a:endParaRPr lang="zh-TW" altLang="en-US" i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416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umPy For Machine Learning. NumPy library is an important… | by Paritosh  Mahto | MLpoint | Medium">
            <a:extLst>
              <a:ext uri="{FF2B5EF4-FFF2-40B4-BE49-F238E27FC236}">
                <a16:creationId xmlns:a16="http://schemas.microsoft.com/office/drawing/2014/main" id="{E29A0707-A58C-4214-A710-20B1D26CA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754" y="1716267"/>
            <a:ext cx="6089716" cy="342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在python里，怎样将N个三维数组，拼接成一个四维数组? - 知乎">
            <a:extLst>
              <a:ext uri="{FF2B5EF4-FFF2-40B4-BE49-F238E27FC236}">
                <a16:creationId xmlns:a16="http://schemas.microsoft.com/office/drawing/2014/main" id="{FB66FC74-8D55-4658-BD2B-30F487D95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241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umpy-tensor-slicing slides">
            <a:extLst>
              <a:ext uri="{FF2B5EF4-FFF2-40B4-BE49-F238E27FC236}">
                <a16:creationId xmlns:a16="http://schemas.microsoft.com/office/drawing/2014/main" id="{C75D0384-0D3B-41BA-895E-CDDAA88A3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723" y="1881240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33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tructure of tensor data | Download Scientific Diagram">
            <a:extLst>
              <a:ext uri="{FF2B5EF4-FFF2-40B4-BE49-F238E27FC236}">
                <a16:creationId xmlns:a16="http://schemas.microsoft.com/office/drawing/2014/main" id="{04051B7B-0F39-497A-BA8E-F495CC7C8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733425"/>
            <a:ext cx="8096250" cy="53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ow to Get the Shape of a Numpy Array? - Be on the Right Side of Change">
            <a:extLst>
              <a:ext uri="{FF2B5EF4-FFF2-40B4-BE49-F238E27FC236}">
                <a16:creationId xmlns:a16="http://schemas.microsoft.com/office/drawing/2014/main" id="{037936CA-19FE-4415-9240-39C8094D6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523" y="6124575"/>
            <a:ext cx="97536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Python NumPy Tutorial: An Applied Introduction for Beginners – LearnDataSci">
            <a:extLst>
              <a:ext uri="{FF2B5EF4-FFF2-40B4-BE49-F238E27FC236}">
                <a16:creationId xmlns:a16="http://schemas.microsoft.com/office/drawing/2014/main" id="{48B3A4E3-CF47-4396-9904-DA5507D0E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38601" y="6124575"/>
            <a:ext cx="952500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599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5677280" cy="767639"/>
          </a:xfrm>
        </p:spPr>
        <p:txBody>
          <a:bodyPr>
            <a:noAutofit/>
          </a:bodyPr>
          <a:lstStyle/>
          <a:p>
            <a:r>
              <a:rPr lang="zh-TW" altLang="en-US" sz="29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數據處理函式庫 </a:t>
            </a:r>
            <a:r>
              <a:rPr lang="en-US" altLang="zh-TW" sz="29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- Pandas</a:t>
            </a:r>
            <a:endParaRPr lang="zh-TW" altLang="en-US" sz="2900" b="1" dirty="0">
              <a:solidFill>
                <a:srgbClr val="AD955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4701814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NumPy </a:t>
            </a:r>
            <a:r>
              <a:rPr lang="zh-TW" altLang="en-US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升級版</a:t>
            </a:r>
            <a:r>
              <a:rPr lang="en-US" altLang="zh-TW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, </a:t>
            </a:r>
            <a:r>
              <a:rPr lang="zh-TW" altLang="en-US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高階數據結構 </a:t>
            </a:r>
            <a:r>
              <a:rPr lang="en-US" altLang="zh-TW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(</a:t>
            </a:r>
            <a:r>
              <a:rPr lang="zh-TW" altLang="en-US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標籤化 </a:t>
            </a:r>
            <a:r>
              <a:rPr lang="en-US" altLang="zh-TW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)</a:t>
            </a:r>
            <a:endParaRPr lang="zh-TW" altLang="en-US" sz="2000" b="1" dirty="0">
              <a:solidFill>
                <a:srgbClr val="AD955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投影片編號版面配置區 24">
            <a:extLst>
              <a:ext uri="{FF2B5EF4-FFF2-40B4-BE49-F238E27FC236}">
                <a16:creationId xmlns:a16="http://schemas.microsoft.com/office/drawing/2014/main" id="{9D881195-F4D1-484A-AB45-DA6AB92D6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E05A-C565-4ECA-A52B-AF5703A92FCB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110CBBD-33FD-4F35-B26F-55A6C9E99B2E}"/>
              </a:ext>
            </a:extLst>
          </p:cNvPr>
          <p:cNvSpPr txBox="1"/>
          <p:nvPr/>
        </p:nvSpPr>
        <p:spPr>
          <a:xfrm>
            <a:off x="718772" y="1846275"/>
            <a:ext cx="63084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dtype</a:t>
            </a:r>
            <a:r>
              <a:rPr lang="en-US" altLang="zh-TW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</a:t>
            </a:r>
            <a:r>
              <a:rPr lang="zh-TW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數據類型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size </a:t>
            </a:r>
            <a:r>
              <a:rPr lang="zh-TW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尺寸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itemsize</a:t>
            </a:r>
            <a:r>
              <a:rPr lang="en-US" altLang="zh-TW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</a:t>
            </a:r>
            <a:r>
              <a:rPr lang="zh-TW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項目尺寸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shape </a:t>
            </a:r>
            <a:r>
              <a:rPr lang="zh-TW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形狀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ndim</a:t>
            </a:r>
            <a:r>
              <a:rPr lang="en-US" altLang="zh-TW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</a:t>
            </a:r>
            <a:r>
              <a:rPr lang="zh-TW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恩迪姆</a:t>
            </a:r>
          </a:p>
        </p:txBody>
      </p:sp>
    </p:spTree>
    <p:extLst>
      <p:ext uri="{BB962C8B-B14F-4D97-AF65-F5344CB8AC3E}">
        <p14:creationId xmlns:p14="http://schemas.microsoft.com/office/powerpoint/2010/main" val="2121434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3932117" cy="767639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參考資料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4701814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sz="2000" b="1" dirty="0">
              <a:solidFill>
                <a:srgbClr val="AD955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投影片編號版面配置區 24">
            <a:extLst>
              <a:ext uri="{FF2B5EF4-FFF2-40B4-BE49-F238E27FC236}">
                <a16:creationId xmlns:a16="http://schemas.microsoft.com/office/drawing/2014/main" id="{9D881195-F4D1-484A-AB45-DA6AB92D6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E05A-C565-4ECA-A52B-AF5703A92FCB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93AC6367-D413-42FC-B4E8-E1A5188D3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831" y="1443948"/>
            <a:ext cx="11620500" cy="5071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 </a:t>
            </a:r>
            <a:r>
              <a:rPr lang="en-US" altLang="zh-TW" sz="1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Numpy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記憶體操作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]</a:t>
            </a:r>
          </a:p>
          <a:p>
            <a:pPr marL="0" indent="0">
              <a:buNone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https://hantt.pages.labranet.jamk.fi/ttc2050-material/material/06-numpy/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 Quick Introduction to Python </a:t>
            </a:r>
            <a:r>
              <a:rPr lang="en-US" altLang="zh-TW" sz="1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Numpy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for Beginners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</a:p>
          <a:p>
            <a:pPr marL="0" indent="0">
              <a:buNone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https://hackernoon.com/a-quick-introduction-to-python-numpy-for-beginners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8492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A607E4-8BF3-46B6-B522-98FA4FD92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1400" dirty="0"/>
              <a:t>https://hantt.pages.labranet.jamk.fi/ttc2050-material/material/06-numpy/</a:t>
            </a:r>
            <a:endParaRPr lang="zh-TW" altLang="en-US" sz="1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04FC831-7547-4D81-A32F-6AB92B495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E05A-C565-4ECA-A52B-AF5703A92FCB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6433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D845606E-1F48-4108-96CA-11A4E2272B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260EF42-5E54-479B-888E-2419B44FE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E05A-C565-4ECA-A52B-AF5703A92FCB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8" name="圖片 7" descr="一張含有 虛構角色, 面具, 恐怖 的圖片&#10;&#10;自動產生的描述">
            <a:extLst>
              <a:ext uri="{FF2B5EF4-FFF2-40B4-BE49-F238E27FC236}">
                <a16:creationId xmlns:a16="http://schemas.microsoft.com/office/drawing/2014/main" id="{AC1FFE6B-4180-4D50-A785-7F9EEE3193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25"/>
          <a:stretch/>
        </p:blipFill>
        <p:spPr>
          <a:xfrm>
            <a:off x="0" y="0"/>
            <a:ext cx="8432800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圖片 2" descr="一張含有 鮮豔, 螢幕擷取畫面, 光線, 藝術 的圖片&#10;&#10;自動產生的描述">
            <a:extLst>
              <a:ext uri="{FF2B5EF4-FFF2-40B4-BE49-F238E27FC236}">
                <a16:creationId xmlns:a16="http://schemas.microsoft.com/office/drawing/2014/main" id="{BD9078EA-3701-4AF2-A559-8E61DB875D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5"/>
          <a:stretch/>
        </p:blipFill>
        <p:spPr>
          <a:xfrm>
            <a:off x="0" y="0"/>
            <a:ext cx="8423564" cy="6858000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77059B22-10A4-44F5-88D0-9E509F9F1C91}"/>
              </a:ext>
            </a:extLst>
          </p:cNvPr>
          <p:cNvSpPr/>
          <p:nvPr/>
        </p:nvSpPr>
        <p:spPr>
          <a:xfrm>
            <a:off x="0" y="0"/>
            <a:ext cx="8432800" cy="6858000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B806F1A-2DF8-4BBB-8109-3F788CCAEBCA}"/>
              </a:ext>
            </a:extLst>
          </p:cNvPr>
          <p:cNvSpPr/>
          <p:nvPr/>
        </p:nvSpPr>
        <p:spPr>
          <a:xfrm rot="10800000">
            <a:off x="2613891" y="2173816"/>
            <a:ext cx="7531100" cy="251036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80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  <a:gs pos="100000">
                <a:srgbClr val="6C8F93">
                  <a:alpha val="9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2B59CB5-2D7D-42C0-B101-3C9EE0482795}"/>
              </a:ext>
            </a:extLst>
          </p:cNvPr>
          <p:cNvSpPr/>
          <p:nvPr/>
        </p:nvSpPr>
        <p:spPr>
          <a:xfrm rot="10800000">
            <a:off x="2358448" y="2002604"/>
            <a:ext cx="8055552" cy="285726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5CC8680-443C-413C-98E5-21B280DA4E07}"/>
              </a:ext>
            </a:extLst>
          </p:cNvPr>
          <p:cNvSpPr/>
          <p:nvPr/>
        </p:nvSpPr>
        <p:spPr>
          <a:xfrm>
            <a:off x="8512400" y="1866077"/>
            <a:ext cx="1800000" cy="183240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35" name="圖片 34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05E3F62-9751-4433-8EE9-7812D5E80F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4991" y="1729551"/>
            <a:ext cx="1800000" cy="1800000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9921DCF5-9509-4F5F-B925-C343D9F75541}"/>
              </a:ext>
            </a:extLst>
          </p:cNvPr>
          <p:cNvSpPr txBox="1"/>
          <p:nvPr/>
        </p:nvSpPr>
        <p:spPr>
          <a:xfrm>
            <a:off x="2856456" y="2428338"/>
            <a:ext cx="42166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latin typeface="Centaur" panose="02030504050205020304" pitchFamily="18" charset="0"/>
              </a:rPr>
              <a:t>Python Data Analysis</a:t>
            </a:r>
            <a:endParaRPr lang="zh-TW" altLang="en-US" sz="4000" dirty="0">
              <a:latin typeface="Centaur" panose="02030504050205020304" pitchFamily="18" charset="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FDC41838-6989-46A2-B329-AFC4F2C1C7B0}"/>
              </a:ext>
            </a:extLst>
          </p:cNvPr>
          <p:cNvSpPr txBox="1"/>
          <p:nvPr/>
        </p:nvSpPr>
        <p:spPr>
          <a:xfrm>
            <a:off x="4123781" y="3282287"/>
            <a:ext cx="3775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Centaur" panose="02030504050205020304" pitchFamily="18" charset="0"/>
              </a:rPr>
              <a:t>Pandas Foundation – Part I</a:t>
            </a:r>
            <a:endParaRPr lang="zh-TW" altLang="en-US" sz="2800" dirty="0">
              <a:latin typeface="Centaur" panose="020305040502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33D618E-2FAE-44ED-8D3C-E5AC2A66691A}"/>
              </a:ext>
            </a:extLst>
          </p:cNvPr>
          <p:cNvSpPr txBox="1"/>
          <p:nvPr/>
        </p:nvSpPr>
        <p:spPr>
          <a:xfrm>
            <a:off x="8768080" y="5710018"/>
            <a:ext cx="329184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1" dirty="0"/>
              <a:t>© 2023 </a:t>
            </a:r>
            <a:r>
              <a:rPr lang="zh-TW" altLang="en-US" sz="1200" b="1" dirty="0"/>
              <a:t>版權所有，請勿抄襲或盜用</a:t>
            </a:r>
            <a:endParaRPr lang="en-US" altLang="zh-TW" sz="1200" b="1" dirty="0"/>
          </a:p>
          <a:p>
            <a:r>
              <a:rPr lang="zh-TW" altLang="en-US" sz="1200" dirty="0"/>
              <a:t>禁止任何未經同意的抄襲、引用或商業分享。</a:t>
            </a:r>
            <a:endParaRPr lang="en-US" altLang="zh-TW" sz="1200" dirty="0"/>
          </a:p>
          <a:p>
            <a:r>
              <a:rPr lang="zh-TW" altLang="en-US" sz="1200" dirty="0"/>
              <a:t>維陽保留最終法律追訴權</a:t>
            </a:r>
          </a:p>
        </p:txBody>
      </p:sp>
    </p:spTree>
    <p:extLst>
      <p:ext uri="{BB962C8B-B14F-4D97-AF65-F5344CB8AC3E}">
        <p14:creationId xmlns:p14="http://schemas.microsoft.com/office/powerpoint/2010/main" val="3701956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3932117" cy="767639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時間智能函式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2642623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時間智能函式</a:t>
            </a: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B4B99DC-66DB-4F37-8069-EAAEEE6AF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E05A-C565-4ECA-A52B-AF5703A92FCB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2342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D845606E-1F48-4108-96CA-11A4E2272B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260EF42-5E54-479B-888E-2419B44FE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E05A-C565-4ECA-A52B-AF5703A92FCB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8" name="圖片 7" descr="一張含有 虛構角色, 面具, 恐怖 的圖片&#10;&#10;自動產生的描述">
            <a:extLst>
              <a:ext uri="{FF2B5EF4-FFF2-40B4-BE49-F238E27FC236}">
                <a16:creationId xmlns:a16="http://schemas.microsoft.com/office/drawing/2014/main" id="{AC1FFE6B-4180-4D50-A785-7F9EEE3193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25"/>
          <a:stretch/>
        </p:blipFill>
        <p:spPr>
          <a:xfrm>
            <a:off x="0" y="0"/>
            <a:ext cx="8432800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77059B22-10A4-44F5-88D0-9E509F9F1C91}"/>
              </a:ext>
            </a:extLst>
          </p:cNvPr>
          <p:cNvSpPr/>
          <p:nvPr/>
        </p:nvSpPr>
        <p:spPr>
          <a:xfrm>
            <a:off x="0" y="0"/>
            <a:ext cx="8432800" cy="6858000"/>
          </a:xfrm>
          <a:prstGeom prst="rect">
            <a:avLst/>
          </a:prstGeom>
          <a:solidFill>
            <a:schemeClr val="bg1">
              <a:lumMod val="50000"/>
              <a:alpha val="4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B806F1A-2DF8-4BBB-8109-3F788CCAEBCA}"/>
              </a:ext>
            </a:extLst>
          </p:cNvPr>
          <p:cNvSpPr/>
          <p:nvPr/>
        </p:nvSpPr>
        <p:spPr>
          <a:xfrm rot="10800000">
            <a:off x="2613891" y="2173816"/>
            <a:ext cx="7531100" cy="251036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80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  <a:gs pos="100000">
                <a:srgbClr val="6C8F93">
                  <a:alpha val="9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2B59CB5-2D7D-42C0-B101-3C9EE0482795}"/>
              </a:ext>
            </a:extLst>
          </p:cNvPr>
          <p:cNvSpPr/>
          <p:nvPr/>
        </p:nvSpPr>
        <p:spPr>
          <a:xfrm rot="10800000">
            <a:off x="2358448" y="2002604"/>
            <a:ext cx="8055552" cy="285726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5CC8680-443C-413C-98E5-21B280DA4E07}"/>
              </a:ext>
            </a:extLst>
          </p:cNvPr>
          <p:cNvSpPr/>
          <p:nvPr/>
        </p:nvSpPr>
        <p:spPr>
          <a:xfrm>
            <a:off x="8512400" y="1866077"/>
            <a:ext cx="1800000" cy="183240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35" name="圖片 34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05E3F62-9751-4433-8EE9-7812D5E80F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4991" y="1729551"/>
            <a:ext cx="1800000" cy="1800000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9921DCF5-9509-4F5F-B925-C343D9F75541}"/>
              </a:ext>
            </a:extLst>
          </p:cNvPr>
          <p:cNvSpPr txBox="1"/>
          <p:nvPr/>
        </p:nvSpPr>
        <p:spPr>
          <a:xfrm>
            <a:off x="2856456" y="2428338"/>
            <a:ext cx="42166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latin typeface="Centaur" panose="02030504050205020304" pitchFamily="18" charset="0"/>
              </a:rPr>
              <a:t>Python Data Analysis</a:t>
            </a:r>
            <a:endParaRPr lang="zh-TW" altLang="en-US" sz="4000" dirty="0">
              <a:latin typeface="Centaur" panose="02030504050205020304" pitchFamily="18" charset="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FDC41838-6989-46A2-B329-AFC4F2C1C7B0}"/>
              </a:ext>
            </a:extLst>
          </p:cNvPr>
          <p:cNvSpPr txBox="1"/>
          <p:nvPr/>
        </p:nvSpPr>
        <p:spPr>
          <a:xfrm>
            <a:off x="4123781" y="3282287"/>
            <a:ext cx="3663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Centaur" panose="02030504050205020304" pitchFamily="18" charset="0"/>
              </a:rPr>
              <a:t>Machine Learning – Part I</a:t>
            </a:r>
            <a:endParaRPr lang="zh-TW" altLang="en-US" sz="2800" dirty="0">
              <a:latin typeface="Centaur" panose="020305040502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8112FA4-7096-4845-A868-4E779829CB22}"/>
              </a:ext>
            </a:extLst>
          </p:cNvPr>
          <p:cNvSpPr txBox="1"/>
          <p:nvPr/>
        </p:nvSpPr>
        <p:spPr>
          <a:xfrm>
            <a:off x="8768080" y="5710018"/>
            <a:ext cx="329184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1" dirty="0"/>
              <a:t>© 2023 </a:t>
            </a:r>
            <a:r>
              <a:rPr lang="zh-TW" altLang="en-US" sz="1200" b="1" dirty="0"/>
              <a:t>版權所有，請勿抄襲或盜用</a:t>
            </a:r>
            <a:endParaRPr lang="en-US" altLang="zh-TW" sz="1200" b="1" dirty="0"/>
          </a:p>
          <a:p>
            <a:r>
              <a:rPr lang="zh-TW" altLang="en-US" sz="1200" dirty="0"/>
              <a:t>禁止任何未經同意的抄襲、引用或商業分享。</a:t>
            </a:r>
            <a:endParaRPr lang="en-US" altLang="zh-TW" sz="1200" dirty="0"/>
          </a:p>
          <a:p>
            <a:r>
              <a:rPr lang="zh-TW" altLang="en-US" sz="1200" dirty="0"/>
              <a:t>維陽保留最終法律追訴權</a:t>
            </a:r>
          </a:p>
        </p:txBody>
      </p:sp>
    </p:spTree>
    <p:extLst>
      <p:ext uri="{BB962C8B-B14F-4D97-AF65-F5344CB8AC3E}">
        <p14:creationId xmlns:p14="http://schemas.microsoft.com/office/powerpoint/2010/main" val="3605183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3932117" cy="767639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時間智能函式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2642623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時間智能函式</a:t>
            </a: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9EE1A0E-C8AE-49B9-8E1A-056A2C8D1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E05A-C565-4ECA-A52B-AF5703A92FCB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311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3932117" cy="767639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環境設定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4515548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Python </a:t>
            </a:r>
            <a:r>
              <a:rPr lang="en-US" altLang="zh-TW" sz="2000" b="1" dirty="0" err="1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Jupyter</a:t>
            </a:r>
            <a:r>
              <a:rPr lang="en-US" altLang="zh-TW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Notebook</a:t>
            </a:r>
            <a:endParaRPr lang="zh-TW" altLang="en-US" sz="2000" b="1" dirty="0">
              <a:solidFill>
                <a:srgbClr val="AD955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投影片編號版面配置區 24">
            <a:extLst>
              <a:ext uri="{FF2B5EF4-FFF2-40B4-BE49-F238E27FC236}">
                <a16:creationId xmlns:a16="http://schemas.microsoft.com/office/drawing/2014/main" id="{9D881195-F4D1-484A-AB45-DA6AB92D6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E05A-C565-4ECA-A52B-AF5703A92FCB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9022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D845606E-1F48-4108-96CA-11A4E2272B6B}"/>
              </a:ext>
            </a:extLst>
          </p:cNvPr>
          <p:cNvSpPr/>
          <p:nvPr/>
        </p:nvSpPr>
        <p:spPr>
          <a:xfrm>
            <a:off x="0" y="9236"/>
            <a:ext cx="12192000" cy="6858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260EF42-5E54-479B-888E-2419B44FE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E05A-C565-4ECA-A52B-AF5703A92FCB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8" name="圖片 7" descr="一張含有 虛構角色, 面具, 恐怖 的圖片&#10;&#10;自動產生的描述">
            <a:extLst>
              <a:ext uri="{FF2B5EF4-FFF2-40B4-BE49-F238E27FC236}">
                <a16:creationId xmlns:a16="http://schemas.microsoft.com/office/drawing/2014/main" id="{AC1FFE6B-4180-4D50-A785-7F9EEE3193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25"/>
          <a:stretch/>
        </p:blipFill>
        <p:spPr>
          <a:xfrm>
            <a:off x="0" y="0"/>
            <a:ext cx="8432800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圖片 2" descr="一張含有 光線, 藝術, 黑暗, 人員 的圖片&#10;&#10;自動產生的描述">
            <a:extLst>
              <a:ext uri="{FF2B5EF4-FFF2-40B4-BE49-F238E27FC236}">
                <a16:creationId xmlns:a16="http://schemas.microsoft.com/office/drawing/2014/main" id="{66F2A72D-94B3-4885-970B-0F0EFB4319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4" r="5162"/>
          <a:stretch/>
        </p:blipFill>
        <p:spPr>
          <a:xfrm>
            <a:off x="0" y="-1"/>
            <a:ext cx="8420808" cy="6858000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77059B22-10A4-44F5-88D0-9E509F9F1C91}"/>
              </a:ext>
            </a:extLst>
          </p:cNvPr>
          <p:cNvSpPr/>
          <p:nvPr/>
        </p:nvSpPr>
        <p:spPr>
          <a:xfrm>
            <a:off x="0" y="9236"/>
            <a:ext cx="8432800" cy="6858000"/>
          </a:xfrm>
          <a:prstGeom prst="rect">
            <a:avLst/>
          </a:prstGeom>
          <a:solidFill>
            <a:schemeClr val="bg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B806F1A-2DF8-4BBB-8109-3F788CCAEBCA}"/>
              </a:ext>
            </a:extLst>
          </p:cNvPr>
          <p:cNvSpPr/>
          <p:nvPr/>
        </p:nvSpPr>
        <p:spPr>
          <a:xfrm rot="10800000">
            <a:off x="2613891" y="2173816"/>
            <a:ext cx="7531100" cy="251036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80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  <a:gs pos="100000">
                <a:srgbClr val="6C8F93">
                  <a:alpha val="9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2B59CB5-2D7D-42C0-B101-3C9EE0482795}"/>
              </a:ext>
            </a:extLst>
          </p:cNvPr>
          <p:cNvSpPr/>
          <p:nvPr/>
        </p:nvSpPr>
        <p:spPr>
          <a:xfrm rot="10800000">
            <a:off x="2358448" y="2002604"/>
            <a:ext cx="8055552" cy="285726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5CC8680-443C-413C-98E5-21B280DA4E07}"/>
              </a:ext>
            </a:extLst>
          </p:cNvPr>
          <p:cNvSpPr/>
          <p:nvPr/>
        </p:nvSpPr>
        <p:spPr>
          <a:xfrm>
            <a:off x="8512400" y="1866077"/>
            <a:ext cx="1800000" cy="183240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35" name="圖片 34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05E3F62-9751-4433-8EE9-7812D5E80F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4991" y="1729551"/>
            <a:ext cx="1800000" cy="1800000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9921DCF5-9509-4F5F-B925-C343D9F75541}"/>
              </a:ext>
            </a:extLst>
          </p:cNvPr>
          <p:cNvSpPr txBox="1"/>
          <p:nvPr/>
        </p:nvSpPr>
        <p:spPr>
          <a:xfrm>
            <a:off x="2856456" y="2428338"/>
            <a:ext cx="42166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latin typeface="Centaur" panose="02030504050205020304" pitchFamily="18" charset="0"/>
              </a:rPr>
              <a:t>Python Data Analysis</a:t>
            </a:r>
            <a:endParaRPr lang="zh-TW" altLang="en-US" sz="4000" dirty="0">
              <a:latin typeface="Centaur" panose="02030504050205020304" pitchFamily="18" charset="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FDC41838-6989-46A2-B329-AFC4F2C1C7B0}"/>
              </a:ext>
            </a:extLst>
          </p:cNvPr>
          <p:cNvSpPr txBox="1"/>
          <p:nvPr/>
        </p:nvSpPr>
        <p:spPr>
          <a:xfrm>
            <a:off x="4123781" y="3282287"/>
            <a:ext cx="2223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Centaur" panose="02030504050205020304" pitchFamily="18" charset="0"/>
              </a:rPr>
              <a:t>Deep Learning </a:t>
            </a:r>
            <a:endParaRPr lang="zh-TW" altLang="en-US" sz="2800" dirty="0">
              <a:latin typeface="Centaur" panose="020305040502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5BCCEDF-5D03-40C6-97C5-C605B38EB172}"/>
              </a:ext>
            </a:extLst>
          </p:cNvPr>
          <p:cNvSpPr txBox="1"/>
          <p:nvPr/>
        </p:nvSpPr>
        <p:spPr>
          <a:xfrm>
            <a:off x="8768080" y="5710018"/>
            <a:ext cx="329184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1" dirty="0"/>
              <a:t>© 2023 </a:t>
            </a:r>
            <a:r>
              <a:rPr lang="zh-TW" altLang="en-US" sz="1200" b="1" dirty="0"/>
              <a:t>版權所有，請勿抄襲或盜用</a:t>
            </a:r>
            <a:endParaRPr lang="en-US" altLang="zh-TW" sz="1200" b="1" dirty="0"/>
          </a:p>
          <a:p>
            <a:r>
              <a:rPr lang="zh-TW" altLang="en-US" sz="1200" dirty="0"/>
              <a:t>禁止任何未經同意的抄襲、引用或商業分享。</a:t>
            </a:r>
            <a:endParaRPr lang="en-US" altLang="zh-TW" sz="1200" dirty="0"/>
          </a:p>
          <a:p>
            <a:r>
              <a:rPr lang="zh-TW" altLang="en-US" sz="1200" dirty="0"/>
              <a:t>維陽保留最終法律追訴權</a:t>
            </a:r>
          </a:p>
        </p:txBody>
      </p:sp>
    </p:spTree>
    <p:extLst>
      <p:ext uri="{BB962C8B-B14F-4D97-AF65-F5344CB8AC3E}">
        <p14:creationId xmlns:p14="http://schemas.microsoft.com/office/powerpoint/2010/main" val="4232959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3932117" cy="76763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Spark</a:t>
            </a:r>
            <a:endParaRPr lang="zh-TW" altLang="en-US" sz="3200" b="1" dirty="0">
              <a:solidFill>
                <a:srgbClr val="AD955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2642623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Cluster compute</a:t>
            </a:r>
            <a:endParaRPr lang="zh-TW" altLang="en-US" sz="2000" b="1" dirty="0">
              <a:solidFill>
                <a:srgbClr val="AD955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6ECF7C9-2A12-4916-84A9-19B43C1E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E05A-C565-4ECA-A52B-AF5703A92FCB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EE9BE97-E8C7-4F23-978C-588E00F50EEE}"/>
              </a:ext>
            </a:extLst>
          </p:cNvPr>
          <p:cNvSpPr txBox="1"/>
          <p:nvPr/>
        </p:nvSpPr>
        <p:spPr>
          <a:xfrm>
            <a:off x="393456" y="1565626"/>
            <a:ext cx="6308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https://www.slideshare.net/tw_dsconf/dsc-2016-spark</a:t>
            </a:r>
          </a:p>
        </p:txBody>
      </p:sp>
    </p:spTree>
    <p:extLst>
      <p:ext uri="{BB962C8B-B14F-4D97-AF65-F5344CB8AC3E}">
        <p14:creationId xmlns:p14="http://schemas.microsoft.com/office/powerpoint/2010/main" val="2304659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D845606E-1F48-4108-96CA-11A4E2272B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260EF42-5E54-479B-888E-2419B44FE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E05A-C565-4ECA-A52B-AF5703A92FCB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8" name="圖片 7" descr="一張含有 虛構角色, 面具, 恐怖 的圖片&#10;&#10;自動產生的描述">
            <a:extLst>
              <a:ext uri="{FF2B5EF4-FFF2-40B4-BE49-F238E27FC236}">
                <a16:creationId xmlns:a16="http://schemas.microsoft.com/office/drawing/2014/main" id="{AC1FFE6B-4180-4D50-A785-7F9EEE3193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25"/>
          <a:stretch/>
        </p:blipFill>
        <p:spPr>
          <a:xfrm>
            <a:off x="0" y="0"/>
            <a:ext cx="8432800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圖片 3" descr="一張含有 人的臉孔, 直向, 螢幕擷取畫面, 睫毛 的圖片&#10;&#10;自動產生的描述">
            <a:extLst>
              <a:ext uri="{FF2B5EF4-FFF2-40B4-BE49-F238E27FC236}">
                <a16:creationId xmlns:a16="http://schemas.microsoft.com/office/drawing/2014/main" id="{C11CB517-876A-4CA9-B613-832DD4AA93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3" r="7618"/>
          <a:stretch/>
        </p:blipFill>
        <p:spPr>
          <a:xfrm>
            <a:off x="0" y="-45127"/>
            <a:ext cx="8410800" cy="6912363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77059B22-10A4-44F5-88D0-9E509F9F1C91}"/>
              </a:ext>
            </a:extLst>
          </p:cNvPr>
          <p:cNvSpPr/>
          <p:nvPr/>
        </p:nvSpPr>
        <p:spPr>
          <a:xfrm>
            <a:off x="0" y="9236"/>
            <a:ext cx="8432800" cy="6858000"/>
          </a:xfrm>
          <a:prstGeom prst="rect">
            <a:avLst/>
          </a:prstGeom>
          <a:solidFill>
            <a:schemeClr val="bg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B806F1A-2DF8-4BBB-8109-3F788CCAEBCA}"/>
              </a:ext>
            </a:extLst>
          </p:cNvPr>
          <p:cNvSpPr/>
          <p:nvPr/>
        </p:nvSpPr>
        <p:spPr>
          <a:xfrm rot="10800000">
            <a:off x="2613891" y="2173816"/>
            <a:ext cx="7531100" cy="251036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80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  <a:gs pos="100000">
                <a:srgbClr val="6C8F93">
                  <a:alpha val="9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2B59CB5-2D7D-42C0-B101-3C9EE0482795}"/>
              </a:ext>
            </a:extLst>
          </p:cNvPr>
          <p:cNvSpPr/>
          <p:nvPr/>
        </p:nvSpPr>
        <p:spPr>
          <a:xfrm rot="10800000">
            <a:off x="2358448" y="2002604"/>
            <a:ext cx="8055552" cy="285726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5CC8680-443C-413C-98E5-21B280DA4E07}"/>
              </a:ext>
            </a:extLst>
          </p:cNvPr>
          <p:cNvSpPr/>
          <p:nvPr/>
        </p:nvSpPr>
        <p:spPr>
          <a:xfrm>
            <a:off x="8512400" y="1866077"/>
            <a:ext cx="1800000" cy="183240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35" name="圖片 34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05E3F62-9751-4433-8EE9-7812D5E80F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4991" y="1729551"/>
            <a:ext cx="1800000" cy="1800000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9921DCF5-9509-4F5F-B925-C343D9F75541}"/>
              </a:ext>
            </a:extLst>
          </p:cNvPr>
          <p:cNvSpPr txBox="1"/>
          <p:nvPr/>
        </p:nvSpPr>
        <p:spPr>
          <a:xfrm>
            <a:off x="2856456" y="2428338"/>
            <a:ext cx="42166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latin typeface="Centaur" panose="02030504050205020304" pitchFamily="18" charset="0"/>
              </a:rPr>
              <a:t>Python Data Analysis</a:t>
            </a:r>
            <a:endParaRPr lang="zh-TW" altLang="en-US" sz="4000" dirty="0">
              <a:latin typeface="Centaur" panose="02030504050205020304" pitchFamily="18" charset="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FDC41838-6989-46A2-B329-AFC4F2C1C7B0}"/>
              </a:ext>
            </a:extLst>
          </p:cNvPr>
          <p:cNvSpPr txBox="1"/>
          <p:nvPr/>
        </p:nvSpPr>
        <p:spPr>
          <a:xfrm>
            <a:off x="4123781" y="3282287"/>
            <a:ext cx="3877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Centaur" panose="02030504050205020304" pitchFamily="18" charset="0"/>
              </a:rPr>
              <a:t>Nature Language Processing</a:t>
            </a:r>
            <a:endParaRPr lang="zh-TW" altLang="en-US" sz="2800" dirty="0">
              <a:latin typeface="Centaur" panose="020305040502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E2ECDF5-71F9-4B5B-99F2-7B1346DBF634}"/>
              </a:ext>
            </a:extLst>
          </p:cNvPr>
          <p:cNvSpPr txBox="1"/>
          <p:nvPr/>
        </p:nvSpPr>
        <p:spPr>
          <a:xfrm>
            <a:off x="8768080" y="5710018"/>
            <a:ext cx="329184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1" dirty="0"/>
              <a:t>© 2023 </a:t>
            </a:r>
            <a:r>
              <a:rPr lang="zh-TW" altLang="en-US" sz="1200" b="1" dirty="0"/>
              <a:t>版權所有，請勿抄襲或盜用</a:t>
            </a:r>
            <a:endParaRPr lang="en-US" altLang="zh-TW" sz="1200" b="1" dirty="0"/>
          </a:p>
          <a:p>
            <a:r>
              <a:rPr lang="zh-TW" altLang="en-US" sz="1200" dirty="0"/>
              <a:t>禁止任何未經同意的抄襲、引用或商業分享。</a:t>
            </a:r>
            <a:endParaRPr lang="en-US" altLang="zh-TW" sz="1200" dirty="0"/>
          </a:p>
          <a:p>
            <a:r>
              <a:rPr lang="zh-TW" altLang="en-US" sz="1200" dirty="0"/>
              <a:t>維陽保留最終法律追訴權</a:t>
            </a:r>
          </a:p>
        </p:txBody>
      </p:sp>
    </p:spTree>
    <p:extLst>
      <p:ext uri="{BB962C8B-B14F-4D97-AF65-F5344CB8AC3E}">
        <p14:creationId xmlns:p14="http://schemas.microsoft.com/office/powerpoint/2010/main" val="2326498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D524A24-D1C9-4AC5-BF21-72D4754E326B}"/>
              </a:ext>
            </a:extLst>
          </p:cNvPr>
          <p:cNvSpPr/>
          <p:nvPr/>
        </p:nvSpPr>
        <p:spPr>
          <a:xfrm>
            <a:off x="812524" y="1393676"/>
            <a:ext cx="1854903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文字前處理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9009C55-ECEA-4753-8F22-9F80B11307F2}"/>
              </a:ext>
            </a:extLst>
          </p:cNvPr>
          <p:cNvSpPr/>
          <p:nvPr/>
        </p:nvSpPr>
        <p:spPr>
          <a:xfrm>
            <a:off x="2805916" y="1393676"/>
            <a:ext cx="1854903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分詞</a:t>
            </a:r>
            <a:r>
              <a:rPr lang="en-US" altLang="zh-TW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tokenize</a:t>
            </a:r>
            <a:endParaRPr kumimoji="0" lang="zh-TW" altLang="en-US" sz="1400" b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2D3A1F6-D058-434B-8639-BC6F579A8808}"/>
              </a:ext>
            </a:extLst>
          </p:cNvPr>
          <p:cNvSpPr/>
          <p:nvPr/>
        </p:nvSpPr>
        <p:spPr>
          <a:xfrm>
            <a:off x="2805916" y="1896596"/>
            <a:ext cx="1854903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字典編碼</a:t>
            </a:r>
            <a:endParaRPr kumimoji="0" lang="zh-TW" altLang="en-US" sz="1400" b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C740AC-A3B9-421B-874D-D9CF1E0F2585}"/>
              </a:ext>
            </a:extLst>
          </p:cNvPr>
          <p:cNvSpPr/>
          <p:nvPr/>
        </p:nvSpPr>
        <p:spPr>
          <a:xfrm>
            <a:off x="2805916" y="2865860"/>
            <a:ext cx="1854903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Word embedding</a:t>
            </a:r>
            <a:endParaRPr kumimoji="0" lang="zh-TW" altLang="en-US" sz="1400" b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961AADE-169E-4B85-AF2B-96B44E9616F6}"/>
              </a:ext>
            </a:extLst>
          </p:cNvPr>
          <p:cNvSpPr/>
          <p:nvPr/>
        </p:nvSpPr>
        <p:spPr>
          <a:xfrm>
            <a:off x="4744444" y="2865860"/>
            <a:ext cx="1854903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r>
              <a:rPr kumimoji="0" lang="en-US" altLang="zh-TW" sz="1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ord2Vector</a:t>
            </a:r>
            <a:endParaRPr kumimoji="0" lang="zh-TW" altLang="en-US" sz="1400" b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6F0131F-2EEB-4761-8461-CCF77DB27467}"/>
              </a:ext>
            </a:extLst>
          </p:cNvPr>
          <p:cNvSpPr/>
          <p:nvPr/>
        </p:nvSpPr>
        <p:spPr>
          <a:xfrm>
            <a:off x="4744444" y="3377924"/>
            <a:ext cx="1854903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GloVe</a:t>
            </a:r>
            <a:endParaRPr kumimoji="0" lang="zh-TW" altLang="en-US" sz="1400" b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34BDC9D-5EE6-4D3F-910B-3F9562DC5B88}"/>
              </a:ext>
            </a:extLst>
          </p:cNvPr>
          <p:cNvSpPr/>
          <p:nvPr/>
        </p:nvSpPr>
        <p:spPr>
          <a:xfrm>
            <a:off x="2805916" y="2371300"/>
            <a:ext cx="1854903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字典編碼</a:t>
            </a:r>
            <a:endParaRPr kumimoji="0" lang="zh-TW" altLang="en-US" sz="1400" b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70017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3932117" cy="76763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NLTK</a:t>
            </a:r>
            <a:endParaRPr lang="zh-TW" altLang="en-US" sz="3200" b="1" dirty="0">
              <a:solidFill>
                <a:srgbClr val="AD955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2642623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NER</a:t>
            </a:r>
            <a:endParaRPr lang="zh-TW" altLang="en-US" sz="2000" b="1" dirty="0">
              <a:solidFill>
                <a:srgbClr val="AD955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E05A-C565-4ECA-A52B-AF5703A92FCB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4BE26C0-C61B-49C2-AB19-DC179742CF80}"/>
              </a:ext>
            </a:extLst>
          </p:cNvPr>
          <p:cNvSpPr txBox="1"/>
          <p:nvPr/>
        </p:nvSpPr>
        <p:spPr>
          <a:xfrm>
            <a:off x="490172" y="1672803"/>
            <a:ext cx="63084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/>
              <a:t>NLTK</a:t>
            </a:r>
            <a:r>
              <a:rPr lang="zh-TW" altLang="en-US" sz="1200" dirty="0"/>
              <a:t> 介紹</a:t>
            </a:r>
            <a:endParaRPr lang="en-US" altLang="zh-TW" sz="1200" dirty="0"/>
          </a:p>
          <a:p>
            <a:r>
              <a:rPr lang="zh-TW" altLang="en-US" sz="1200" dirty="0"/>
              <a:t>https://medium.com/pyladies-taiwan/nltk-%E5%88%9D%E5%AD%B8%E6%8C%87%E5%8D%97-%E4%BA%8C-%E7%94%B1%E5%A4%96%E8%80%8C%E5%85%A7-%E5%BE%9E%E8%AA%9E%E6%96%99%E5%BA%AB%E5%88%B0%E5%AD%97%E8%A9%9E%E6%8B%86%E8%A7%A3-%E4%B8%8A%E6%89%8B%E7%AF%87-e9c632d2b16a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0A01A57-83DA-431D-B168-F5D299D3A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652" y="3099906"/>
            <a:ext cx="4334480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214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3932117" cy="76763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NER</a:t>
            </a:r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命名實體識別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2642623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NER</a:t>
            </a:r>
            <a:endParaRPr lang="zh-TW" altLang="en-US" sz="2000" b="1" dirty="0">
              <a:solidFill>
                <a:srgbClr val="AD955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E05A-C565-4ECA-A52B-AF5703A92FCB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3376C01-A745-48D3-8057-805D86C3F16C}"/>
              </a:ext>
            </a:extLst>
          </p:cNvPr>
          <p:cNvSpPr/>
          <p:nvPr/>
        </p:nvSpPr>
        <p:spPr>
          <a:xfrm>
            <a:off x="635271" y="1750292"/>
            <a:ext cx="1854903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實體類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EA1AD7D-4844-4BDF-BE03-80337874907E}"/>
              </a:ext>
            </a:extLst>
          </p:cNvPr>
          <p:cNvSpPr/>
          <p:nvPr/>
        </p:nvSpPr>
        <p:spPr>
          <a:xfrm>
            <a:off x="640899" y="2289076"/>
            <a:ext cx="1854903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時間類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4AD50C1-9751-45B7-94D2-48776372EBE5}"/>
              </a:ext>
            </a:extLst>
          </p:cNvPr>
          <p:cNvSpPr/>
          <p:nvPr/>
        </p:nvSpPr>
        <p:spPr>
          <a:xfrm>
            <a:off x="635271" y="2827860"/>
            <a:ext cx="1854903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數字類</a:t>
            </a:r>
            <a:endParaRPr kumimoji="0" lang="zh-TW" altLang="en-US" sz="1400" b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A9507F3-DD47-4C07-BE68-06AE1FA5CA84}"/>
              </a:ext>
            </a:extLst>
          </p:cNvPr>
          <p:cNvSpPr/>
          <p:nvPr/>
        </p:nvSpPr>
        <p:spPr>
          <a:xfrm>
            <a:off x="2604748" y="1750292"/>
            <a:ext cx="1854903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人名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17F000B-3033-497E-AACA-F5E7B18F038D}"/>
              </a:ext>
            </a:extLst>
          </p:cNvPr>
          <p:cNvSpPr/>
          <p:nvPr/>
        </p:nvSpPr>
        <p:spPr>
          <a:xfrm>
            <a:off x="2610376" y="2289076"/>
            <a:ext cx="1854903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機構名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D79A026-2560-45B1-AC73-74B7071BF633}"/>
              </a:ext>
            </a:extLst>
          </p:cNvPr>
          <p:cNvSpPr/>
          <p:nvPr/>
        </p:nvSpPr>
        <p:spPr>
          <a:xfrm>
            <a:off x="2604748" y="2827860"/>
            <a:ext cx="1854903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地名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435B0D9-4B35-4EB9-ADF0-083C4883CD59}"/>
              </a:ext>
            </a:extLst>
          </p:cNvPr>
          <p:cNvSpPr/>
          <p:nvPr/>
        </p:nvSpPr>
        <p:spPr>
          <a:xfrm>
            <a:off x="2599120" y="3366644"/>
            <a:ext cx="1854903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時間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BED78F5-22EC-4A08-979B-3FEF3C535798}"/>
              </a:ext>
            </a:extLst>
          </p:cNvPr>
          <p:cNvSpPr/>
          <p:nvPr/>
        </p:nvSpPr>
        <p:spPr>
          <a:xfrm>
            <a:off x="2604748" y="3905428"/>
            <a:ext cx="1854903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日期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4A79E14-49C2-47C8-934C-19547AE09C10}"/>
              </a:ext>
            </a:extLst>
          </p:cNvPr>
          <p:cNvSpPr/>
          <p:nvPr/>
        </p:nvSpPr>
        <p:spPr>
          <a:xfrm>
            <a:off x="2599120" y="4444212"/>
            <a:ext cx="1854903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貨幣</a:t>
            </a:r>
            <a:endParaRPr kumimoji="0" lang="zh-TW" altLang="en-US" sz="1400" b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0984984-8240-42D6-B438-97E1AA141798}"/>
              </a:ext>
            </a:extLst>
          </p:cNvPr>
          <p:cNvSpPr/>
          <p:nvPr/>
        </p:nvSpPr>
        <p:spPr>
          <a:xfrm>
            <a:off x="2610376" y="4982996"/>
            <a:ext cx="1854903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百分比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ADE2EFC-8335-4C60-9086-E28E20FCEA07}"/>
              </a:ext>
            </a:extLst>
          </p:cNvPr>
          <p:cNvSpPr txBox="1"/>
          <p:nvPr/>
        </p:nvSpPr>
        <p:spPr>
          <a:xfrm>
            <a:off x="5079756" y="1842255"/>
            <a:ext cx="6308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212529"/>
                </a:solidFill>
                <a:effectLst/>
                <a:latin typeface="system-ui"/>
              </a:rPr>
              <a:t>“小明早上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system-ui"/>
              </a:rPr>
              <a:t>8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system-ui"/>
              </a:rPr>
              <a:t>点去学校上课。”</a:t>
            </a:r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7D5F805-2540-44CA-9B6E-18E1B4055FEA}"/>
              </a:ext>
            </a:extLst>
          </p:cNvPr>
          <p:cNvSpPr txBox="1"/>
          <p:nvPr/>
        </p:nvSpPr>
        <p:spPr>
          <a:xfrm>
            <a:off x="5079756" y="2324124"/>
            <a:ext cx="6308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212529"/>
                </a:solidFill>
                <a:effectLst/>
                <a:highlight>
                  <a:srgbClr val="FFFF00"/>
                </a:highlight>
                <a:latin typeface="system-ui"/>
              </a:rPr>
              <a:t>人名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system-ui"/>
              </a:rPr>
              <a:t>：小明，</a:t>
            </a:r>
            <a:r>
              <a:rPr lang="zh-CN" altLang="en-US" b="0" i="0" dirty="0">
                <a:solidFill>
                  <a:srgbClr val="212529"/>
                </a:solidFill>
                <a:effectLst/>
                <a:highlight>
                  <a:srgbClr val="FFFF00"/>
                </a:highlight>
                <a:latin typeface="system-ui"/>
              </a:rPr>
              <a:t>时间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system-ui"/>
              </a:rPr>
              <a:t>：早上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system-ui"/>
              </a:rPr>
              <a:t>8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system-ui"/>
              </a:rPr>
              <a:t>点，</a:t>
            </a:r>
            <a:r>
              <a:rPr lang="zh-CN" altLang="en-US" b="0" i="0" dirty="0">
                <a:solidFill>
                  <a:srgbClr val="212529"/>
                </a:solidFill>
                <a:effectLst/>
                <a:highlight>
                  <a:srgbClr val="FFFF00"/>
                </a:highlight>
                <a:latin typeface="system-ui"/>
              </a:rPr>
              <a:t>地点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system-ui"/>
              </a:rPr>
              <a:t>：学校。</a:t>
            </a:r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4BE26C0-C61B-49C2-AB19-DC179742CF80}"/>
              </a:ext>
            </a:extLst>
          </p:cNvPr>
          <p:cNvSpPr txBox="1"/>
          <p:nvPr/>
        </p:nvSpPr>
        <p:spPr>
          <a:xfrm>
            <a:off x="4991834" y="5874480"/>
            <a:ext cx="63084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/>
              <a:t>NLTK</a:t>
            </a:r>
            <a:r>
              <a:rPr lang="zh-TW" altLang="en-US" sz="1200" dirty="0"/>
              <a:t> 介紹</a:t>
            </a:r>
            <a:endParaRPr lang="en-US" altLang="zh-TW" sz="1200" dirty="0"/>
          </a:p>
          <a:p>
            <a:r>
              <a:rPr lang="zh-TW" altLang="en-US" sz="1200" dirty="0"/>
              <a:t>https://medium.com/pyladies-taiwan/nltk-%E5%88%9D%E5%AD%B8%E6%8C%87%E5%8D%97-%E4%BA%8C-%E7%94%B1%E5%A4%96%E8%80%8C%E5%85%A7-%E5%BE%9E%E8%AA%9E%E6%96%99%E5%BA%AB%E5%88%B0%E5%AD%97%E8%A9%9E%E6%8B%86%E8%A7%A3-%E4%B8%8A%E6%89%8B%E7%AF%87-e9c632d2b16a</a:t>
            </a:r>
          </a:p>
        </p:txBody>
      </p:sp>
    </p:spTree>
    <p:extLst>
      <p:ext uri="{BB962C8B-B14F-4D97-AF65-F5344CB8AC3E}">
        <p14:creationId xmlns:p14="http://schemas.microsoft.com/office/powerpoint/2010/main" val="643989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3932117" cy="767639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關係抽取</a:t>
            </a:r>
            <a:r>
              <a:rPr lang="en-US" altLang="zh-TW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/ </a:t>
            </a:r>
            <a:r>
              <a:rPr lang="zh-TW" altLang="en-US" sz="3200" b="1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訊息提取</a:t>
            </a:r>
            <a:endParaRPr lang="zh-TW" altLang="en-US" sz="3200" b="1" dirty="0">
              <a:solidFill>
                <a:srgbClr val="AD955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2642623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知識圖譜</a:t>
            </a: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E05A-C565-4ECA-A52B-AF5703A92FCB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6826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3932117" cy="767639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高中數學複習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2642623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向量空間</a:t>
            </a: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E05A-C565-4ECA-A52B-AF5703A92FCB}" type="slidenum">
              <a:rPr lang="zh-TW" altLang="en-US" smtClean="0"/>
              <a:t>27</a:t>
            </a:fld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D6BAB37-8135-4738-94D3-6959A9E4C4A7}"/>
              </a:ext>
            </a:extLst>
          </p:cNvPr>
          <p:cNvSpPr/>
          <p:nvPr/>
        </p:nvSpPr>
        <p:spPr>
          <a:xfrm>
            <a:off x="928839" y="1846604"/>
            <a:ext cx="1854903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矩陣乘法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D32C4D3-28DB-49FD-84F5-67D8FE9049BD}"/>
              </a:ext>
            </a:extLst>
          </p:cNvPr>
          <p:cNvSpPr/>
          <p:nvPr/>
        </p:nvSpPr>
        <p:spPr>
          <a:xfrm>
            <a:off x="928839" y="2395244"/>
            <a:ext cx="1854903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內積</a:t>
            </a:r>
            <a:r>
              <a:rPr kumimoji="0" lang="en-US" altLang="zh-TW" sz="1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kumimoji="0" lang="zh-TW" altLang="en-US" sz="1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外積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9EC521C-F039-4E92-9927-E7D60B934D35}"/>
              </a:ext>
            </a:extLst>
          </p:cNvPr>
          <p:cNvSpPr/>
          <p:nvPr/>
        </p:nvSpPr>
        <p:spPr>
          <a:xfrm>
            <a:off x="928839" y="3386169"/>
            <a:ext cx="1854903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平面</a:t>
            </a:r>
            <a:r>
              <a:rPr kumimoji="0" lang="zh-TW" altLang="en-US" sz="1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向量</a:t>
            </a:r>
            <a:r>
              <a:rPr kumimoji="0" lang="en-US" altLang="zh-TW" sz="1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kumimoji="0" lang="zh-TW" altLang="en-US" sz="1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空間向量</a:t>
            </a:r>
            <a:r>
              <a:rPr kumimoji="0" lang="en-US" altLang="zh-TW" sz="1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endParaRPr kumimoji="0" lang="zh-TW" altLang="en-US" sz="1400" b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4C39DC0-958F-43DD-AA3B-0FB9661F4388}"/>
              </a:ext>
            </a:extLst>
          </p:cNvPr>
          <p:cNvSpPr/>
          <p:nvPr/>
        </p:nvSpPr>
        <p:spPr>
          <a:xfrm>
            <a:off x="928839" y="4702905"/>
            <a:ext cx="1854903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微積分概念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48C06B8-0F9A-4AD4-AD6F-45F4793E2B96}"/>
              </a:ext>
            </a:extLst>
          </p:cNvPr>
          <p:cNvSpPr/>
          <p:nvPr/>
        </p:nvSpPr>
        <p:spPr>
          <a:xfrm>
            <a:off x="928839" y="5163969"/>
            <a:ext cx="1854903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連鎖率</a:t>
            </a:r>
          </a:p>
        </p:txBody>
      </p:sp>
    </p:spTree>
    <p:extLst>
      <p:ext uri="{BB962C8B-B14F-4D97-AF65-F5344CB8AC3E}">
        <p14:creationId xmlns:p14="http://schemas.microsoft.com/office/powerpoint/2010/main" val="2441939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3932117" cy="76763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Word Embedding </a:t>
            </a:r>
            <a:endParaRPr lang="zh-TW" altLang="en-US" sz="3200" b="1" dirty="0">
              <a:solidFill>
                <a:srgbClr val="AD955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7475833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NN</a:t>
            </a:r>
            <a:r>
              <a:rPr lang="zh-TW" altLang="en-US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模型數值計算之首要 </a:t>
            </a:r>
            <a:r>
              <a:rPr lang="en-US" altLang="zh-TW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(</a:t>
            </a:r>
            <a:r>
              <a:rPr lang="zh-TW" altLang="en-US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編碼 </a:t>
            </a:r>
            <a:r>
              <a:rPr lang="en-US" altLang="zh-TW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Encoding)</a:t>
            </a:r>
            <a:endParaRPr lang="zh-TW" altLang="en-US" sz="2000" b="1" dirty="0">
              <a:solidFill>
                <a:srgbClr val="AD955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E05A-C565-4ECA-A52B-AF5703A92FCB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621E910-0B86-4A99-8FF6-C03C95361773}"/>
              </a:ext>
            </a:extLst>
          </p:cNvPr>
          <p:cNvSpPr/>
          <p:nvPr/>
        </p:nvSpPr>
        <p:spPr>
          <a:xfrm>
            <a:off x="812524" y="1393676"/>
            <a:ext cx="1854903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編碼流程</a:t>
            </a:r>
            <a:endParaRPr kumimoji="0" lang="zh-TW" altLang="en-US" sz="1400" b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D4C533B-414A-43EB-A982-C7EE4B97B60F}"/>
              </a:ext>
            </a:extLst>
          </p:cNvPr>
          <p:cNvSpPr/>
          <p:nvPr/>
        </p:nvSpPr>
        <p:spPr>
          <a:xfrm>
            <a:off x="2805916" y="1393676"/>
            <a:ext cx="2342156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分詞</a:t>
            </a:r>
            <a:r>
              <a:rPr lang="en-US" altLang="zh-TW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tokenization</a:t>
            </a:r>
            <a:endParaRPr kumimoji="0" lang="zh-TW" altLang="en-US" sz="1400" b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C69FF5E-50C5-43E0-9E00-9C365B738AD4}"/>
              </a:ext>
            </a:extLst>
          </p:cNvPr>
          <p:cNvSpPr/>
          <p:nvPr/>
        </p:nvSpPr>
        <p:spPr>
          <a:xfrm>
            <a:off x="2805916" y="1896596"/>
            <a:ext cx="2342156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字典編碼 </a:t>
            </a:r>
            <a:r>
              <a:rPr lang="en-US" altLang="zh-TW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(token</a:t>
            </a: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詞頻統計</a:t>
            </a:r>
            <a:r>
              <a:rPr lang="en-US" altLang="zh-TW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kumimoji="0" lang="zh-TW" altLang="en-US" sz="1400" b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C51DD19-9DF9-4C0E-A0B8-ACE156268AB2}"/>
              </a:ext>
            </a:extLst>
          </p:cNvPr>
          <p:cNvSpPr/>
          <p:nvPr/>
        </p:nvSpPr>
        <p:spPr>
          <a:xfrm>
            <a:off x="2805916" y="2846004"/>
            <a:ext cx="2342156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Word embedding</a:t>
            </a:r>
            <a:endParaRPr kumimoji="0" lang="zh-TW" altLang="en-US" sz="1400" b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2FC9C76-0959-4CB2-A431-B88846846FFC}"/>
              </a:ext>
            </a:extLst>
          </p:cNvPr>
          <p:cNvSpPr/>
          <p:nvPr/>
        </p:nvSpPr>
        <p:spPr>
          <a:xfrm>
            <a:off x="5255492" y="3356842"/>
            <a:ext cx="2342156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r>
              <a:rPr kumimoji="0" lang="en-US" altLang="zh-TW" sz="1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ord2Vector</a:t>
            </a:r>
            <a:r>
              <a:rPr kumimoji="0" lang="zh-TW" altLang="en-US" sz="1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sz="1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(google)</a:t>
            </a:r>
            <a:endParaRPr kumimoji="0" lang="zh-TW" altLang="en-US" sz="1400" b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DAB260F-81C2-4EAA-8DDA-002F21779239}"/>
              </a:ext>
            </a:extLst>
          </p:cNvPr>
          <p:cNvSpPr/>
          <p:nvPr/>
        </p:nvSpPr>
        <p:spPr>
          <a:xfrm>
            <a:off x="5255492" y="3868906"/>
            <a:ext cx="2342156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GloVe</a:t>
            </a:r>
            <a:r>
              <a:rPr kumimoji="0" lang="en-US" altLang="zh-TW" sz="1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(</a:t>
            </a:r>
            <a:r>
              <a:rPr kumimoji="0" lang="en-US" altLang="zh-TW" sz="1400" b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stanford</a:t>
            </a:r>
            <a:r>
              <a:rPr kumimoji="0" lang="en-US" altLang="zh-TW" sz="1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kumimoji="0" lang="zh-TW" altLang="en-US" sz="1400" b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776144F-F0DE-4078-BCA5-EFB973A05103}"/>
              </a:ext>
            </a:extLst>
          </p:cNvPr>
          <p:cNvSpPr/>
          <p:nvPr/>
        </p:nvSpPr>
        <p:spPr>
          <a:xfrm>
            <a:off x="2805916" y="2371300"/>
            <a:ext cx="2342156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序列編碼 </a:t>
            </a:r>
            <a:r>
              <a:rPr kumimoji="0" lang="en-US" altLang="zh-TW" sz="1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(input IDs)</a:t>
            </a:r>
            <a:r>
              <a:rPr kumimoji="0" lang="zh-TW" altLang="en-US" sz="1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EAF9FD9-ADF8-4A17-A375-7CF3964D05A4}"/>
              </a:ext>
            </a:extLst>
          </p:cNvPr>
          <p:cNvSpPr/>
          <p:nvPr/>
        </p:nvSpPr>
        <p:spPr>
          <a:xfrm>
            <a:off x="5255492" y="2846004"/>
            <a:ext cx="2342156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CBOW/ skip - gram</a:t>
            </a:r>
            <a:endParaRPr kumimoji="0" lang="zh-TW" altLang="en-US" sz="1400" b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37184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3932117" cy="76763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Word Embedding </a:t>
            </a:r>
            <a:endParaRPr lang="zh-TW" altLang="en-US" sz="3200" b="1" dirty="0">
              <a:solidFill>
                <a:srgbClr val="AD955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7475833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NN</a:t>
            </a:r>
            <a:r>
              <a:rPr lang="zh-TW" altLang="en-US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模型數值計算之首要 </a:t>
            </a:r>
            <a:r>
              <a:rPr lang="en-US" altLang="zh-TW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(</a:t>
            </a:r>
            <a:r>
              <a:rPr lang="zh-TW" altLang="en-US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編碼 </a:t>
            </a:r>
            <a:r>
              <a:rPr lang="en-US" altLang="zh-TW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Encoding)</a:t>
            </a:r>
            <a:endParaRPr lang="zh-TW" altLang="en-US" sz="2000" b="1" dirty="0">
              <a:solidFill>
                <a:srgbClr val="AD955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E05A-C565-4ECA-A52B-AF5703A92FCB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CC391E3-5498-4564-9270-026E81ADB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1" y="1726029"/>
            <a:ext cx="10490200" cy="462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50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B59935FA-95EF-404B-93F0-2EB1DD8435BC}"/>
              </a:ext>
            </a:extLst>
          </p:cNvPr>
          <p:cNvCxnSpPr>
            <a:cxnSpLocks/>
          </p:cNvCxnSpPr>
          <p:nvPr/>
        </p:nvCxnSpPr>
        <p:spPr>
          <a:xfrm>
            <a:off x="110836" y="831272"/>
            <a:ext cx="11970328" cy="0"/>
          </a:xfrm>
          <a:prstGeom prst="line">
            <a:avLst/>
          </a:prstGeom>
          <a:ln w="28575">
            <a:solidFill>
              <a:srgbClr val="AD9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7EA29218-DC2C-4DB5-A4DF-715AEA8D224F}"/>
              </a:ext>
            </a:extLst>
          </p:cNvPr>
          <p:cNvSpPr txBox="1"/>
          <p:nvPr/>
        </p:nvSpPr>
        <p:spPr>
          <a:xfrm>
            <a:off x="745149" y="1924938"/>
            <a:ext cx="32201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NumPy </a:t>
            </a:r>
            <a:r>
              <a:rPr lang="zh-TW" altLang="en-US" b="0" i="0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原理架構</a:t>
            </a:r>
            <a:endParaRPr lang="en-US" altLang="zh-TW" b="0" i="0" dirty="0">
              <a:solidFill>
                <a:srgbClr val="40404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NumPy arrays </a:t>
            </a:r>
            <a:r>
              <a:rPr lang="zh-TW" altLang="en-US" b="0" i="0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數組</a:t>
            </a:r>
            <a:r>
              <a:rPr lang="en-US" altLang="zh-TW" dirty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 </a:t>
            </a:r>
            <a:r>
              <a:rPr lang="zh-TW" altLang="en-US" dirty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屬性</a:t>
            </a:r>
            <a:endParaRPr lang="zh-TW" altLang="en-US" b="0" i="0" dirty="0">
              <a:solidFill>
                <a:srgbClr val="40404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Array indexing </a:t>
            </a:r>
            <a:r>
              <a:rPr lang="zh-TW" altLang="en-US" b="0" i="0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數組索引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Array slicing </a:t>
            </a:r>
            <a:r>
              <a:rPr lang="zh-TW" altLang="en-US" b="0" i="0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數組切片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Array shape </a:t>
            </a:r>
            <a:r>
              <a:rPr lang="zh-TW" altLang="en-US" b="0" i="0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陣列形狀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3FD0D28F-44A0-4E94-9563-AFB73A3C0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3940" y="63633"/>
            <a:ext cx="4844119" cy="767639"/>
          </a:xfrm>
        </p:spPr>
        <p:txBody>
          <a:bodyPr>
            <a:normAutofit/>
          </a:bodyPr>
          <a:lstStyle/>
          <a:p>
            <a:pPr algn="ctr"/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學習導覽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4C61D94-1AD3-4660-BF66-59FD70085DC6}"/>
              </a:ext>
            </a:extLst>
          </p:cNvPr>
          <p:cNvSpPr txBox="1"/>
          <p:nvPr/>
        </p:nvSpPr>
        <p:spPr>
          <a:xfrm>
            <a:off x="4512284" y="1924938"/>
            <a:ext cx="32201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Pandas</a:t>
            </a:r>
            <a:r>
              <a:rPr lang="en-US" altLang="zh-TW" b="0" i="0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0" i="0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原理架構</a:t>
            </a:r>
            <a:endParaRPr lang="en-US" altLang="zh-TW" b="0" i="0" dirty="0">
              <a:solidFill>
                <a:srgbClr val="40404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Series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 err="1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DataFrame</a:t>
            </a:r>
            <a:endParaRPr lang="en-US" altLang="zh-TW" b="0" i="0" dirty="0">
              <a:solidFill>
                <a:srgbClr val="40404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7A47564-D45E-4094-8EBF-4767E2FCBD37}"/>
              </a:ext>
            </a:extLst>
          </p:cNvPr>
          <p:cNvSpPr txBox="1"/>
          <p:nvPr/>
        </p:nvSpPr>
        <p:spPr>
          <a:xfrm>
            <a:off x="8279422" y="1924938"/>
            <a:ext cx="32201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NumPy </a:t>
            </a:r>
            <a:r>
              <a:rPr lang="zh-TW" altLang="en-US" b="0" i="0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原理架構</a:t>
            </a:r>
            <a:endParaRPr lang="en-US" altLang="zh-TW" b="0" i="0" dirty="0">
              <a:solidFill>
                <a:srgbClr val="40404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NumPy arrays NumPy </a:t>
            </a:r>
            <a:r>
              <a:rPr lang="zh-TW" altLang="en-US" b="0" i="0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數組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Array indexing </a:t>
            </a:r>
            <a:r>
              <a:rPr lang="zh-TW" altLang="en-US" b="0" i="0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數組索引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Array slicing </a:t>
            </a:r>
            <a:r>
              <a:rPr lang="zh-TW" altLang="en-US" b="0" i="0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數組切片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Array shape </a:t>
            </a:r>
            <a:r>
              <a:rPr lang="zh-TW" altLang="en-US" b="0" i="0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陣列形狀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77776A7-A101-4EC2-9AC6-34948C88CA06}"/>
              </a:ext>
            </a:extLst>
          </p:cNvPr>
          <p:cNvSpPr/>
          <p:nvPr/>
        </p:nvSpPr>
        <p:spPr>
          <a:xfrm>
            <a:off x="801613" y="1429963"/>
            <a:ext cx="2872327" cy="337898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NumPy</a:t>
            </a:r>
            <a:endParaRPr kumimoji="0" lang="zh-TW" altLang="en-US" sz="1600" b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C9DC3E8-5327-496B-95AC-B67349A5919A}"/>
              </a:ext>
            </a:extLst>
          </p:cNvPr>
          <p:cNvSpPr/>
          <p:nvPr/>
        </p:nvSpPr>
        <p:spPr>
          <a:xfrm>
            <a:off x="4659835" y="1429963"/>
            <a:ext cx="2872327" cy="337898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Pandas</a:t>
            </a:r>
            <a:endParaRPr kumimoji="0" lang="zh-TW" altLang="en-US" sz="1600" b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702E73C-B8DE-49D9-9FE1-DE15362C32FF}"/>
              </a:ext>
            </a:extLst>
          </p:cNvPr>
          <p:cNvSpPr/>
          <p:nvPr/>
        </p:nvSpPr>
        <p:spPr>
          <a:xfrm>
            <a:off x="8453349" y="1429963"/>
            <a:ext cx="2872327" cy="337898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Matplotlib</a:t>
            </a:r>
            <a:endParaRPr kumimoji="0" lang="zh-TW" altLang="en-US" sz="1600" b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圖片 13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3523AB18-98B3-46C7-9E47-1A903F3523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5090" y="215351"/>
            <a:ext cx="1136073" cy="113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76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3932117" cy="76763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Word Embedding </a:t>
            </a:r>
            <a:endParaRPr lang="zh-TW" altLang="en-US" sz="3200" b="1" dirty="0">
              <a:solidFill>
                <a:srgbClr val="AD955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7475833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NN</a:t>
            </a:r>
            <a:r>
              <a:rPr lang="zh-TW" altLang="en-US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模型數值計算之首要 </a:t>
            </a:r>
            <a:r>
              <a:rPr lang="en-US" altLang="zh-TW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(</a:t>
            </a:r>
            <a:r>
              <a:rPr lang="zh-TW" altLang="en-US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編碼 </a:t>
            </a:r>
            <a:r>
              <a:rPr lang="en-US" altLang="zh-TW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Encoding)</a:t>
            </a:r>
            <a:endParaRPr lang="zh-TW" altLang="en-US" sz="2000" b="1" dirty="0">
              <a:solidFill>
                <a:srgbClr val="AD955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E05A-C565-4ECA-A52B-AF5703A92FCB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3204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4888081" cy="767639"/>
          </a:xfrm>
        </p:spPr>
        <p:txBody>
          <a:bodyPr>
            <a:noAutofit/>
          </a:bodyPr>
          <a:lstStyle/>
          <a:p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文本相似度</a:t>
            </a:r>
            <a:r>
              <a:rPr lang="en-US" altLang="zh-TW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/ </a:t>
            </a:r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信息檢索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2642623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Topic Classification</a:t>
            </a:r>
            <a:endParaRPr lang="zh-TW" altLang="en-US" sz="2000" b="1" dirty="0">
              <a:solidFill>
                <a:srgbClr val="AD955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E05A-C565-4ECA-A52B-AF5703A92FCB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8181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3932117" cy="767639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基本模型介紹</a:t>
            </a: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E05A-C565-4ECA-A52B-AF5703A92FCB}" type="slidenum">
              <a:rPr lang="zh-TW" altLang="en-US" smtClean="0"/>
              <a:t>32</a:t>
            </a:fld>
            <a:endParaRPr lang="zh-TW" altLang="en-US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94A1E1D9-0C48-4489-A77F-09E33D4EA6A2}"/>
              </a:ext>
            </a:extLst>
          </p:cNvPr>
          <p:cNvSpPr txBox="1">
            <a:spLocks/>
          </p:cNvSpPr>
          <p:nvPr/>
        </p:nvSpPr>
        <p:spPr>
          <a:xfrm>
            <a:off x="4689803" y="3164189"/>
            <a:ext cx="2812393" cy="767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基本模型介紹</a:t>
            </a:r>
          </a:p>
        </p:txBody>
      </p:sp>
    </p:spTree>
    <p:extLst>
      <p:ext uri="{BB962C8B-B14F-4D97-AF65-F5344CB8AC3E}">
        <p14:creationId xmlns:p14="http://schemas.microsoft.com/office/powerpoint/2010/main" val="3245129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3932117" cy="76763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NN</a:t>
            </a:r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原理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2642623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RNN/ LSTM</a:t>
            </a:r>
            <a:endParaRPr lang="zh-TW" altLang="en-US" sz="2000" b="1" dirty="0">
              <a:solidFill>
                <a:srgbClr val="AD955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E05A-C565-4ECA-A52B-AF5703A92FCB}" type="slidenum">
              <a:rPr lang="zh-TW" altLang="en-US" smtClean="0"/>
              <a:t>33</a:t>
            </a:fld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45B1F97-94B1-47B5-A284-7E6919A3482D}"/>
              </a:ext>
            </a:extLst>
          </p:cNvPr>
          <p:cNvSpPr/>
          <p:nvPr/>
        </p:nvSpPr>
        <p:spPr>
          <a:xfrm>
            <a:off x="700494" y="1957044"/>
            <a:ext cx="1854903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順向傳遞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D39288C-77E0-4C7F-95BE-D9B8DADA2599}"/>
              </a:ext>
            </a:extLst>
          </p:cNvPr>
          <p:cNvSpPr/>
          <p:nvPr/>
        </p:nvSpPr>
        <p:spPr>
          <a:xfrm>
            <a:off x="700493" y="2505684"/>
            <a:ext cx="1854903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背向傳遞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F63F22A-E752-4D81-AB0F-29009C8875EB}"/>
              </a:ext>
            </a:extLst>
          </p:cNvPr>
          <p:cNvSpPr/>
          <p:nvPr/>
        </p:nvSpPr>
        <p:spPr>
          <a:xfrm>
            <a:off x="700493" y="3054324"/>
            <a:ext cx="1854903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微積分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FCC679E-B8DE-4C80-886E-19D1AD4BFB7F}"/>
              </a:ext>
            </a:extLst>
          </p:cNvPr>
          <p:cNvSpPr/>
          <p:nvPr/>
        </p:nvSpPr>
        <p:spPr>
          <a:xfrm>
            <a:off x="700493" y="3602964"/>
            <a:ext cx="1854903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連鎖率</a:t>
            </a:r>
          </a:p>
        </p:txBody>
      </p:sp>
    </p:spTree>
    <p:extLst>
      <p:ext uri="{BB962C8B-B14F-4D97-AF65-F5344CB8AC3E}">
        <p14:creationId xmlns:p14="http://schemas.microsoft.com/office/powerpoint/2010/main" val="34556117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3932117" cy="76763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RNN</a:t>
            </a:r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原理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2642623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RNN/ LSTM</a:t>
            </a:r>
            <a:endParaRPr lang="zh-TW" altLang="en-US" sz="2000" b="1" dirty="0">
              <a:solidFill>
                <a:srgbClr val="AD955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E05A-C565-4ECA-A52B-AF5703A92FCB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8E4FE29-8F96-4AE3-AACB-D84C512B15B7}"/>
              </a:ext>
            </a:extLst>
          </p:cNvPr>
          <p:cNvSpPr/>
          <p:nvPr/>
        </p:nvSpPr>
        <p:spPr>
          <a:xfrm>
            <a:off x="700494" y="1957044"/>
            <a:ext cx="1854903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梯度消失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6AEE176-E4A9-44EF-992F-3114CD58236E}"/>
              </a:ext>
            </a:extLst>
          </p:cNvPr>
          <p:cNvSpPr/>
          <p:nvPr/>
        </p:nvSpPr>
        <p:spPr>
          <a:xfrm>
            <a:off x="700493" y="2505684"/>
            <a:ext cx="1854903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梯度爆炸</a:t>
            </a:r>
          </a:p>
        </p:txBody>
      </p:sp>
    </p:spTree>
    <p:extLst>
      <p:ext uri="{BB962C8B-B14F-4D97-AF65-F5344CB8AC3E}">
        <p14:creationId xmlns:p14="http://schemas.microsoft.com/office/powerpoint/2010/main" val="22525602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3932117" cy="767639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情感分析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2642623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RNN/ LSTM</a:t>
            </a:r>
            <a:endParaRPr lang="zh-TW" altLang="en-US" sz="2000" b="1" dirty="0">
              <a:solidFill>
                <a:srgbClr val="AD955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E05A-C565-4ECA-A52B-AF5703A92FCB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98221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3932117" cy="767639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文本主題辦別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2642623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Topic Classification</a:t>
            </a:r>
            <a:endParaRPr lang="zh-TW" altLang="en-US" sz="2000" b="1" dirty="0">
              <a:solidFill>
                <a:srgbClr val="AD955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E05A-C565-4ECA-A52B-AF5703A92FCB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67748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3932117" cy="76763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Seq 2 Seq</a:t>
            </a:r>
            <a:endParaRPr lang="zh-TW" altLang="en-US" sz="3200" b="1" dirty="0">
              <a:solidFill>
                <a:srgbClr val="AD955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2642623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序列模型介紹</a:t>
            </a: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E05A-C565-4ECA-A52B-AF5703A92FCB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88370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3932117" cy="767639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機器翻譯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2642623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RNN/ LSTM</a:t>
            </a:r>
            <a:endParaRPr lang="zh-TW" altLang="en-US" sz="2000" b="1" dirty="0">
              <a:solidFill>
                <a:srgbClr val="AD955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E05A-C565-4ECA-A52B-AF5703A92FCB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95297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3932117" cy="76763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NLP </a:t>
            </a:r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應用領域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2642623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NLP/</a:t>
            </a:r>
            <a:r>
              <a:rPr lang="zh-TW" altLang="en-US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 </a:t>
            </a:r>
            <a:r>
              <a:rPr lang="en-US" altLang="zh-TW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NLU</a:t>
            </a:r>
            <a:endParaRPr lang="zh-TW" altLang="en-US" sz="2000" b="1" dirty="0">
              <a:solidFill>
                <a:srgbClr val="AD955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pic>
        <p:nvPicPr>
          <p:cNvPr id="20" name="圖片 19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DA947296-B70C-47D9-A6BF-326B8AD5C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927" y="0"/>
            <a:ext cx="1136073" cy="113607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902359-22AB-4458-A2E7-0CF427C2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E05A-C565-4ECA-A52B-AF5703A92FCB}" type="slidenum">
              <a:rPr lang="zh-TW" altLang="en-US" smtClean="0"/>
              <a:t>39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2F43DBF-64E0-4728-B441-4994A6040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628" y="1345624"/>
            <a:ext cx="10342034" cy="519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61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Python | Numpy套件基本使用- yayar - Medium">
            <a:extLst>
              <a:ext uri="{FF2B5EF4-FFF2-40B4-BE49-F238E27FC236}">
                <a16:creationId xmlns:a16="http://schemas.microsoft.com/office/drawing/2014/main" id="{070DCFEA-674D-4E53-9716-378945533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970" y="5808429"/>
            <a:ext cx="2107590" cy="83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4844119" cy="767639"/>
          </a:xfrm>
        </p:spPr>
        <p:txBody>
          <a:bodyPr>
            <a:normAutofit fontScale="90000"/>
          </a:bodyPr>
          <a:lstStyle/>
          <a:p>
            <a:r>
              <a:rPr lang="zh-TW" altLang="en-US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數值運算函式庫 </a:t>
            </a:r>
            <a:r>
              <a:rPr lang="en-US" altLang="zh-TW" sz="32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- NumPy</a:t>
            </a:r>
            <a:endParaRPr lang="zh-TW" altLang="en-US" sz="3200" b="1" dirty="0">
              <a:solidFill>
                <a:srgbClr val="AD955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 Light" panose="020F0302020204030204" pitchFamily="34" charset="0"/>
            </a:endParaRP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4583281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0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高階大量的維度陣列和矩陣運算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投影片編號版面配置區 24">
            <a:extLst>
              <a:ext uri="{FF2B5EF4-FFF2-40B4-BE49-F238E27FC236}">
                <a16:creationId xmlns:a16="http://schemas.microsoft.com/office/drawing/2014/main" id="{9D881195-F4D1-484A-AB45-DA6AB92D6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E05A-C565-4ECA-A52B-AF5703A92FCB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5A53015-D6EE-4167-BC1A-65FBDCC8058A}"/>
              </a:ext>
            </a:extLst>
          </p:cNvPr>
          <p:cNvSpPr txBox="1"/>
          <p:nvPr/>
        </p:nvSpPr>
        <p:spPr>
          <a:xfrm>
            <a:off x="141119" y="1380960"/>
            <a:ext cx="6307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NumPy</a:t>
            </a:r>
            <a:r>
              <a:rPr lang="zh-TW" altLang="en-US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Numerical Python</a:t>
            </a:r>
            <a:r>
              <a:rPr lang="zh-TW" altLang="en-US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en-US" altLang="zh-TW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6F938D9-88E2-4F03-9ADC-E699F0A78953}"/>
              </a:ext>
            </a:extLst>
          </p:cNvPr>
          <p:cNvSpPr/>
          <p:nvPr/>
        </p:nvSpPr>
        <p:spPr>
          <a:xfrm>
            <a:off x="209880" y="1919744"/>
            <a:ext cx="1553627" cy="337898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關係</a:t>
            </a:r>
            <a:endParaRPr kumimoji="0" lang="zh-TW" altLang="en-US" sz="1600" b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57DF2AD-D167-41CC-BC54-A9EA0A8DF0A3}"/>
              </a:ext>
            </a:extLst>
          </p:cNvPr>
          <p:cNvSpPr/>
          <p:nvPr/>
        </p:nvSpPr>
        <p:spPr>
          <a:xfrm>
            <a:off x="209879" y="3327099"/>
            <a:ext cx="1553627" cy="337898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原理</a:t>
            </a:r>
            <a:endParaRPr kumimoji="0" lang="zh-TW" altLang="en-US" sz="1600" b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405DDFF-1907-4F97-A7E9-808A100563FC}"/>
              </a:ext>
            </a:extLst>
          </p:cNvPr>
          <p:cNvSpPr txBox="1"/>
          <p:nvPr/>
        </p:nvSpPr>
        <p:spPr>
          <a:xfrm>
            <a:off x="141119" y="2271266"/>
            <a:ext cx="63076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b="0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NumPy </a:t>
            </a:r>
            <a:r>
              <a:rPr lang="zh-TW" altLang="en-US" sz="1600" b="0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是 </a:t>
            </a:r>
            <a:r>
              <a:rPr lang="en-US" altLang="zh-TW" sz="1600" b="0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lang="zh-TW" altLang="en-US" sz="1600" b="0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中用於數值計算的函式庫。它取代了 </a:t>
            </a:r>
            <a:r>
              <a:rPr lang="en-US" altLang="zh-TW" sz="1600" b="0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1600" b="0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的列表，並引入了多維數組（</a:t>
            </a:r>
            <a:r>
              <a:rPr lang="en-US" altLang="zh-TW" sz="1600" dirty="0" err="1">
                <a:solidFill>
                  <a:srgbClr val="3741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ndarray</a:t>
            </a:r>
            <a:r>
              <a:rPr lang="zh-TW" altLang="en-US" sz="1600" dirty="0">
                <a:solidFill>
                  <a:srgbClr val="3741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solidFill>
                  <a:srgbClr val="3741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600" b="0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的概念，且提供這些數組上執行數學運算的函數。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66D661-51C1-4C7E-AA5A-6CDEBF708630}"/>
              </a:ext>
            </a:extLst>
          </p:cNvPr>
          <p:cNvSpPr txBox="1"/>
          <p:nvPr/>
        </p:nvSpPr>
        <p:spPr>
          <a:xfrm>
            <a:off x="141119" y="3701169"/>
            <a:ext cx="63076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3741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NumPy</a:t>
            </a:r>
            <a:r>
              <a:rPr lang="zh-TW" altLang="en-US" sz="1600" dirty="0">
                <a:solidFill>
                  <a:srgbClr val="3741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以多維數組 </a:t>
            </a:r>
            <a:r>
              <a:rPr lang="en-US" altLang="zh-TW" sz="1600" dirty="0">
                <a:solidFill>
                  <a:srgbClr val="3741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>
                <a:solidFill>
                  <a:srgbClr val="3741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 err="1">
                <a:solidFill>
                  <a:srgbClr val="3741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ndarray</a:t>
            </a:r>
            <a:r>
              <a:rPr lang="zh-TW" altLang="en-US" sz="1600" dirty="0">
                <a:solidFill>
                  <a:srgbClr val="3741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solidFill>
                  <a:srgbClr val="3741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600" dirty="0">
                <a:solidFill>
                  <a:srgbClr val="3741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為核心，並透過同類型數據的容器進行高效同步執行向量化操作。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A852B2C-A37B-4559-AC55-958D8AD75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427" y="4330702"/>
            <a:ext cx="4045082" cy="2208209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DF609A9F-E8B0-406B-BB98-8E47B8C226F4}"/>
              </a:ext>
            </a:extLst>
          </p:cNvPr>
          <p:cNvSpPr/>
          <p:nvPr/>
        </p:nvSpPr>
        <p:spPr>
          <a:xfrm>
            <a:off x="7651269" y="2271266"/>
            <a:ext cx="1553627" cy="1044995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b="1" i="1" dirty="0">
                <a:solidFill>
                  <a:srgbClr val="2424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記憶體儲存優化</a:t>
            </a:r>
            <a:endParaRPr lang="en-US" altLang="zh-TW" sz="1400" b="1" i="1" dirty="0">
              <a:solidFill>
                <a:srgbClr val="24242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b="1" i="1" dirty="0">
                <a:solidFill>
                  <a:srgbClr val="2424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Efficient memory usage</a:t>
            </a:r>
            <a:endParaRPr kumimoji="0" lang="zh-TW" altLang="en-US" sz="1400" b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F52869F-6DDA-48F9-A5D8-51BC52EC4832}"/>
              </a:ext>
            </a:extLst>
          </p:cNvPr>
          <p:cNvSpPr/>
          <p:nvPr/>
        </p:nvSpPr>
        <p:spPr>
          <a:xfrm>
            <a:off x="7651269" y="3409125"/>
            <a:ext cx="1553627" cy="1044995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TW" altLang="en-US" sz="1400" b="1" i="1" dirty="0">
                <a:solidFill>
                  <a:srgbClr val="2424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擴展</a:t>
            </a:r>
            <a:endParaRPr lang="en-US" altLang="zh-TW" sz="1400" b="1" i="1" dirty="0">
              <a:solidFill>
                <a:srgbClr val="24242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defRPr/>
            </a:pPr>
            <a:r>
              <a:rPr lang="en-US" altLang="zh-TW" sz="1400" b="1" i="1" dirty="0">
                <a:solidFill>
                  <a:srgbClr val="2424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Broadcasting</a:t>
            </a:r>
            <a:endParaRPr lang="zh-TW" altLang="en-US" sz="1400" b="1" i="1" dirty="0">
              <a:solidFill>
                <a:srgbClr val="24242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1E6ED04-8267-4998-803B-60F5B3695163}"/>
              </a:ext>
            </a:extLst>
          </p:cNvPr>
          <p:cNvSpPr/>
          <p:nvPr/>
        </p:nvSpPr>
        <p:spPr>
          <a:xfrm>
            <a:off x="7651268" y="4546984"/>
            <a:ext cx="1553627" cy="1044995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TW" altLang="en-US" sz="1400" b="1" i="1" dirty="0">
                <a:solidFill>
                  <a:srgbClr val="2424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相容性</a:t>
            </a:r>
            <a:endParaRPr lang="en-US" altLang="zh-TW" sz="1400" b="1" i="1" dirty="0">
              <a:solidFill>
                <a:srgbClr val="24242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defRPr/>
            </a:pPr>
            <a:r>
              <a:rPr lang="en-US" altLang="zh-TW" sz="1400" b="1" i="1" dirty="0">
                <a:solidFill>
                  <a:srgbClr val="2424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Integration with other libraries</a:t>
            </a:r>
            <a:endParaRPr lang="zh-TW" altLang="en-US" sz="1400" b="1" i="1" dirty="0">
              <a:solidFill>
                <a:srgbClr val="24242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53143B6-DC10-40ED-B5FD-BA75A85232FD}"/>
              </a:ext>
            </a:extLst>
          </p:cNvPr>
          <p:cNvSpPr/>
          <p:nvPr/>
        </p:nvSpPr>
        <p:spPr>
          <a:xfrm>
            <a:off x="9358004" y="2271265"/>
            <a:ext cx="1553627" cy="1044995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TW" altLang="en-US" sz="1400" b="1" i="1" dirty="0">
                <a:solidFill>
                  <a:srgbClr val="2424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高效數值運算</a:t>
            </a:r>
            <a:endParaRPr lang="en-US" altLang="zh-TW" sz="1400" b="1" i="1" dirty="0">
              <a:solidFill>
                <a:srgbClr val="24242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defRPr/>
            </a:pPr>
            <a:r>
              <a:rPr lang="en-US" altLang="zh-TW" sz="1400" b="1" i="1" dirty="0">
                <a:solidFill>
                  <a:srgbClr val="2424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Fast mathematical operations</a:t>
            </a:r>
            <a:endParaRPr lang="zh-TW" altLang="en-US" sz="1400" b="1" i="1" dirty="0">
              <a:solidFill>
                <a:srgbClr val="24242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8CE655E-A937-47A5-8963-26FBC6038078}"/>
              </a:ext>
            </a:extLst>
          </p:cNvPr>
          <p:cNvSpPr/>
          <p:nvPr/>
        </p:nvSpPr>
        <p:spPr>
          <a:xfrm>
            <a:off x="9358003" y="3421161"/>
            <a:ext cx="1553627" cy="1044995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TW" altLang="en-US" sz="1400" b="1" i="1" dirty="0">
                <a:solidFill>
                  <a:srgbClr val="2424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多維陣列</a:t>
            </a:r>
            <a:endParaRPr lang="en-US" altLang="zh-TW" sz="1400" b="1" i="1" dirty="0">
              <a:solidFill>
                <a:srgbClr val="24242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defRPr/>
            </a:pPr>
            <a:r>
              <a:rPr lang="en-US" altLang="zh-TW" sz="1400" b="1" i="1" dirty="0">
                <a:solidFill>
                  <a:srgbClr val="2424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Multi-dimensional arrays</a:t>
            </a:r>
            <a:endParaRPr lang="zh-TW" altLang="en-US" sz="1400" b="1" i="1" dirty="0">
              <a:solidFill>
                <a:srgbClr val="24242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C9B66A2-6BCC-43CE-8C83-F25E754A28A2}"/>
              </a:ext>
            </a:extLst>
          </p:cNvPr>
          <p:cNvSpPr/>
          <p:nvPr/>
        </p:nvSpPr>
        <p:spPr>
          <a:xfrm>
            <a:off x="7651268" y="1822776"/>
            <a:ext cx="3260362" cy="337898"/>
          </a:xfrm>
          <a:prstGeom prst="rect">
            <a:avLst/>
          </a:prstGeom>
          <a:solidFill>
            <a:srgbClr val="3B40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特性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CCDE3EC-0F86-4A9A-93F4-7A3266F9670D}"/>
              </a:ext>
            </a:extLst>
          </p:cNvPr>
          <p:cNvSpPr txBox="1"/>
          <p:nvPr/>
        </p:nvSpPr>
        <p:spPr>
          <a:xfrm>
            <a:off x="9511110" y="4642969"/>
            <a:ext cx="16472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242424"/>
                </a:solidFill>
                <a:effectLst/>
                <a:latin typeface="source-serif-pro"/>
              </a:rPr>
              <a:t>Pandas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242424"/>
                </a:solidFill>
                <a:effectLst/>
                <a:latin typeface="source-serif-pro"/>
              </a:rPr>
              <a:t>Matplotlib</a:t>
            </a:r>
            <a:endParaRPr lang="en-US" altLang="zh-TW" dirty="0">
              <a:solidFill>
                <a:srgbClr val="242424"/>
              </a:solidFill>
              <a:latin typeface="source-serif-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242424"/>
                </a:solidFill>
                <a:effectLst/>
                <a:latin typeface="source-serif-pro"/>
              </a:rPr>
              <a:t>Scikit-learn</a:t>
            </a:r>
            <a:endParaRPr lang="en-US" altLang="zh-TW" dirty="0">
              <a:solidFill>
                <a:srgbClr val="242424"/>
              </a:solidFill>
              <a:latin typeface="source-serif-pro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8973F6C0-503D-4F3F-ADDF-E90AC4343467}"/>
              </a:ext>
            </a:extLst>
          </p:cNvPr>
          <p:cNvSpPr/>
          <p:nvPr/>
        </p:nvSpPr>
        <p:spPr>
          <a:xfrm rot="5400000">
            <a:off x="9181610" y="4959737"/>
            <a:ext cx="352785" cy="188794"/>
          </a:xfrm>
          <a:prstGeom prst="triangle">
            <a:avLst/>
          </a:prstGeom>
          <a:solidFill>
            <a:srgbClr val="AD9551"/>
          </a:solidFill>
          <a:ln>
            <a:solidFill>
              <a:srgbClr val="AD95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4" name="圖片 33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86930A77-7F30-4607-97D4-1750130261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21927"/>
            <a:ext cx="1136073" cy="1136073"/>
          </a:xfrm>
          <a:prstGeom prst="rect">
            <a:avLst/>
          </a:prstGeom>
        </p:spPr>
      </p:pic>
      <p:pic>
        <p:nvPicPr>
          <p:cNvPr id="35" name="圖片 34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9C8F6B3A-E504-46C7-9CC8-EECF7F5CC1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5090" y="215351"/>
            <a:ext cx="1136073" cy="113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86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" descr="Python | Numpy套件基本使用- yayar - Medium">
            <a:extLst>
              <a:ext uri="{FF2B5EF4-FFF2-40B4-BE49-F238E27FC236}">
                <a16:creationId xmlns:a16="http://schemas.microsoft.com/office/drawing/2014/main" id="{A7C1FF87-843C-432A-B444-41CA28CE4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970" y="5808429"/>
            <a:ext cx="2107590" cy="83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3932117" cy="767639"/>
          </a:xfrm>
        </p:spPr>
        <p:txBody>
          <a:bodyPr>
            <a:normAutofit/>
          </a:bodyPr>
          <a:lstStyle/>
          <a:p>
            <a:r>
              <a:rPr lang="zh-TW" altLang="en-US" sz="29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數據儲存差異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4583281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000" b="1" i="1" dirty="0">
                <a:solidFill>
                  <a:srgbClr val="AD9551"/>
                </a:solidFill>
                <a:effectLst/>
                <a:latin typeface="source-serif-pro"/>
              </a:rPr>
              <a:t>Efficient memory usage</a:t>
            </a:r>
            <a:r>
              <a:rPr lang="zh-TW" altLang="en-US" sz="2000" b="1" i="1" dirty="0">
                <a:solidFill>
                  <a:srgbClr val="AD9551"/>
                </a:solidFill>
                <a:effectLst/>
                <a:latin typeface="source-serif-pro"/>
              </a:rPr>
              <a:t> </a:t>
            </a:r>
            <a:r>
              <a:rPr lang="en-US" altLang="zh-TW" sz="2000" b="1" i="1" dirty="0">
                <a:solidFill>
                  <a:srgbClr val="AD9551"/>
                </a:solidFill>
                <a:latin typeface="source-serif-pro"/>
              </a:rPr>
              <a:t>in </a:t>
            </a:r>
            <a:r>
              <a:rPr lang="en-US" altLang="zh-TW" sz="2000" b="1" i="1" dirty="0" err="1">
                <a:solidFill>
                  <a:srgbClr val="AD9551"/>
                </a:solidFill>
                <a:latin typeface="source-serif-pro"/>
              </a:rPr>
              <a:t>Numpy</a:t>
            </a:r>
            <a:endParaRPr kumimoji="0" lang="zh-TW" altLang="en-US" sz="2000" b="1" u="none" strike="noStrike" kern="1200" cap="none" spc="0" normalizeH="0" baseline="0" noProof="0" dirty="0">
              <a:ln>
                <a:noFill/>
              </a:ln>
              <a:solidFill>
                <a:srgbClr val="AD955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投影片編號版面配置區 24">
            <a:extLst>
              <a:ext uri="{FF2B5EF4-FFF2-40B4-BE49-F238E27FC236}">
                <a16:creationId xmlns:a16="http://schemas.microsoft.com/office/drawing/2014/main" id="{9D881195-F4D1-484A-AB45-DA6AB92D6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E05A-C565-4ECA-A52B-AF5703A92FCB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6C3D1EF-E4AB-46E4-A367-3A5249D20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504" y="1587458"/>
            <a:ext cx="5513807" cy="266662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622611C-B4C0-44AF-93CD-8ADC9224A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390" y="1592067"/>
            <a:ext cx="5307953" cy="2657410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90CD4A93-E889-4983-961C-EB171B3190A0}"/>
              </a:ext>
            </a:extLst>
          </p:cNvPr>
          <p:cNvSpPr txBox="1"/>
          <p:nvPr/>
        </p:nvSpPr>
        <p:spPr>
          <a:xfrm>
            <a:off x="1210697" y="4328956"/>
            <a:ext cx="41833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列表提供了保存不同類型元素（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int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float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str...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）的靈活性，因此它也消耗更多的記憶體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0A39F3C1-9AA8-48C7-9BEE-253E15CBE03D}"/>
              </a:ext>
            </a:extLst>
          </p:cNvPr>
          <p:cNvSpPr txBox="1"/>
          <p:nvPr/>
        </p:nvSpPr>
        <p:spPr>
          <a:xfrm>
            <a:off x="6429376" y="4328956"/>
            <a:ext cx="63084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記憶體為數組預留對應長度的連續記憶體區塊</a:t>
            </a: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8EEF6E7D-D3D2-41F3-BB4F-09BA90ACE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297" y="5779318"/>
            <a:ext cx="642694" cy="642694"/>
          </a:xfrm>
          <a:prstGeom prst="rect">
            <a:avLst/>
          </a:pr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3EF3AB18-FD5E-44B9-9E67-AD23CFBD3989}"/>
              </a:ext>
            </a:extLst>
          </p:cNvPr>
          <p:cNvSpPr/>
          <p:nvPr/>
        </p:nvSpPr>
        <p:spPr>
          <a:xfrm>
            <a:off x="303394" y="5675451"/>
            <a:ext cx="9299212" cy="887461"/>
          </a:xfrm>
          <a:prstGeom prst="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BDF89C2F-E266-483B-8526-C0C316FB5773}"/>
              </a:ext>
            </a:extLst>
          </p:cNvPr>
          <p:cNvSpPr txBox="1"/>
          <p:nvPr/>
        </p:nvSpPr>
        <p:spPr>
          <a:xfrm>
            <a:off x="1016991" y="5731915"/>
            <a:ext cx="89849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D8D8D8">
                    <a:lumMod val="1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小叮嚀</a:t>
            </a:r>
            <a:endParaRPr kumimoji="0" lang="en-US" altLang="zh-TW" sz="1400" b="1" i="1" u="none" strike="noStrike" kern="1200" cap="none" spc="0" normalizeH="0" baseline="0" noProof="0" dirty="0">
              <a:ln>
                <a:noFill/>
              </a:ln>
              <a:solidFill>
                <a:srgbClr val="D8D8D8">
                  <a:lumMod val="1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>
              <a:defRPr/>
            </a:pPr>
            <a:r>
              <a:rPr lang="en-US" altLang="zh-TW" sz="1400" b="1" i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NumPy </a:t>
            </a:r>
            <a:r>
              <a:rPr lang="zh-TW" altLang="en-US" sz="1400" b="1" i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數組比 </a:t>
            </a:r>
            <a:r>
              <a:rPr lang="en-US" altLang="zh-TW" sz="1400" b="1" i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lang="zh-TW" altLang="en-US" sz="1400" b="1" i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列表具有更高的性能並且佔用更少的空間</a:t>
            </a:r>
            <a:endParaRPr lang="en-US" altLang="zh-TW" sz="1400" b="1" i="1" dirty="0">
              <a:solidFill>
                <a:srgbClr val="D8D8D8">
                  <a:lumMod val="1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en-US" altLang="zh-TW" sz="1400" b="1" i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lang="zh-TW" altLang="en-US" sz="1400" b="1" i="1" dirty="0">
                <a:solidFill>
                  <a:srgbClr val="D8D8D8">
                    <a:lumMod val="1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列表是可調整大小的，一個列表可以包含不同類型的元素</a:t>
            </a:r>
          </a:p>
        </p:txBody>
      </p:sp>
      <p:pic>
        <p:nvPicPr>
          <p:cNvPr id="42" name="圖片 41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1896B7ED-3635-407D-8126-29AF702D8F7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5090" y="215351"/>
            <a:ext cx="1136073" cy="113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630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8" descr="NumPy in less than 6 minutes. NumPy is a Python library written in C… | by  Rahul Pandey | Analytics Vidhya | Medium">
            <a:extLst>
              <a:ext uri="{FF2B5EF4-FFF2-40B4-BE49-F238E27FC236}">
                <a16:creationId xmlns:a16="http://schemas.microsoft.com/office/drawing/2014/main" id="{50A9E51B-5826-4C9E-9072-018798A76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977" y="2213056"/>
            <a:ext cx="6803592" cy="286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Python | Numpy套件基本使用- yayar - Medium">
            <a:extLst>
              <a:ext uri="{FF2B5EF4-FFF2-40B4-BE49-F238E27FC236}">
                <a16:creationId xmlns:a16="http://schemas.microsoft.com/office/drawing/2014/main" id="{9348E64F-F1A8-4087-B0F4-14D6B80BF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970" y="5808429"/>
            <a:ext cx="2107590" cy="83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4DEB86C5-9A02-41BC-809B-7E23826E0B8D}"/>
              </a:ext>
            </a:extLst>
          </p:cNvPr>
          <p:cNvCxnSpPr>
            <a:cxnSpLocks/>
          </p:cNvCxnSpPr>
          <p:nvPr/>
        </p:nvCxnSpPr>
        <p:spPr>
          <a:xfrm flipH="1">
            <a:off x="2303277" y="4236048"/>
            <a:ext cx="1674807" cy="1"/>
          </a:xfrm>
          <a:prstGeom prst="line">
            <a:avLst/>
          </a:prstGeom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1EE040C6-5B3E-4F2D-BBBA-C2F16CED1679}"/>
              </a:ext>
            </a:extLst>
          </p:cNvPr>
          <p:cNvCxnSpPr>
            <a:cxnSpLocks/>
          </p:cNvCxnSpPr>
          <p:nvPr/>
        </p:nvCxnSpPr>
        <p:spPr>
          <a:xfrm flipH="1">
            <a:off x="2287369" y="3017460"/>
            <a:ext cx="1674807" cy="1"/>
          </a:xfrm>
          <a:prstGeom prst="line">
            <a:avLst/>
          </a:prstGeom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00D78AB9-16EA-4C50-A97F-8AF80A6CD660}"/>
              </a:ext>
            </a:extLst>
          </p:cNvPr>
          <p:cNvCxnSpPr>
            <a:cxnSpLocks/>
          </p:cNvCxnSpPr>
          <p:nvPr/>
        </p:nvCxnSpPr>
        <p:spPr>
          <a:xfrm flipH="1">
            <a:off x="2271462" y="2408165"/>
            <a:ext cx="1674807" cy="1"/>
          </a:xfrm>
          <a:prstGeom prst="line">
            <a:avLst/>
          </a:prstGeom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FF4B2EEB-530D-4F7C-B426-7B619F55B763}"/>
              </a:ext>
            </a:extLst>
          </p:cNvPr>
          <p:cNvCxnSpPr>
            <a:cxnSpLocks/>
          </p:cNvCxnSpPr>
          <p:nvPr/>
        </p:nvCxnSpPr>
        <p:spPr>
          <a:xfrm flipH="1">
            <a:off x="2303277" y="4845342"/>
            <a:ext cx="1674807" cy="1"/>
          </a:xfrm>
          <a:prstGeom prst="line">
            <a:avLst/>
          </a:prstGeom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A7CB49E2-036D-4C42-AC5A-861565187253}"/>
              </a:ext>
            </a:extLst>
          </p:cNvPr>
          <p:cNvCxnSpPr>
            <a:cxnSpLocks/>
          </p:cNvCxnSpPr>
          <p:nvPr/>
        </p:nvCxnSpPr>
        <p:spPr>
          <a:xfrm flipH="1">
            <a:off x="2287369" y="3025424"/>
            <a:ext cx="1674807" cy="1"/>
          </a:xfrm>
          <a:prstGeom prst="line">
            <a:avLst/>
          </a:prstGeom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BC7750DC-26B2-41EC-AAB5-3CE059DB3EAD}"/>
              </a:ext>
            </a:extLst>
          </p:cNvPr>
          <p:cNvCxnSpPr>
            <a:cxnSpLocks/>
          </p:cNvCxnSpPr>
          <p:nvPr/>
        </p:nvCxnSpPr>
        <p:spPr>
          <a:xfrm flipH="1">
            <a:off x="2271462" y="2416129"/>
            <a:ext cx="1674807" cy="1"/>
          </a:xfrm>
          <a:prstGeom prst="line">
            <a:avLst/>
          </a:prstGeom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F409A8D8-1EEA-4DA5-8B79-8918FE24E3CC}"/>
              </a:ext>
            </a:extLst>
          </p:cNvPr>
          <p:cNvCxnSpPr>
            <a:cxnSpLocks/>
          </p:cNvCxnSpPr>
          <p:nvPr/>
        </p:nvCxnSpPr>
        <p:spPr>
          <a:xfrm flipH="1">
            <a:off x="2303277" y="4244012"/>
            <a:ext cx="1674807" cy="1"/>
          </a:xfrm>
          <a:prstGeom prst="line">
            <a:avLst/>
          </a:prstGeom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3932117" cy="767639"/>
          </a:xfrm>
        </p:spPr>
        <p:txBody>
          <a:bodyPr>
            <a:normAutofit/>
          </a:bodyPr>
          <a:lstStyle/>
          <a:p>
            <a:r>
              <a:rPr lang="zh-TW" altLang="en-US" sz="29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陣列屬性描述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4583281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000" b="1" i="1" dirty="0">
                <a:solidFill>
                  <a:srgbClr val="AD9551"/>
                </a:solidFill>
                <a:effectLst/>
                <a:latin typeface="source-serif-pro"/>
              </a:rPr>
              <a:t>Efficient memory usage</a:t>
            </a:r>
            <a:r>
              <a:rPr lang="zh-TW" altLang="en-US" sz="2000" b="1" i="1" dirty="0">
                <a:solidFill>
                  <a:srgbClr val="AD9551"/>
                </a:solidFill>
                <a:effectLst/>
                <a:latin typeface="source-serif-pro"/>
              </a:rPr>
              <a:t> </a:t>
            </a:r>
            <a:r>
              <a:rPr lang="en-US" altLang="zh-TW" sz="2000" b="1" i="1" dirty="0">
                <a:solidFill>
                  <a:srgbClr val="AD9551"/>
                </a:solidFill>
                <a:latin typeface="source-serif-pro"/>
              </a:rPr>
              <a:t>in </a:t>
            </a:r>
            <a:r>
              <a:rPr lang="en-US" altLang="zh-TW" sz="2000" b="1" i="1" dirty="0" err="1">
                <a:solidFill>
                  <a:srgbClr val="AD9551"/>
                </a:solidFill>
                <a:latin typeface="source-serif-pro"/>
              </a:rPr>
              <a:t>Numpy</a:t>
            </a:r>
            <a:endParaRPr kumimoji="0" lang="zh-TW" altLang="en-US" sz="2000" b="1" u="none" strike="noStrike" kern="1200" cap="none" spc="0" normalizeH="0" baseline="0" noProof="0" dirty="0">
              <a:ln>
                <a:noFill/>
              </a:ln>
              <a:solidFill>
                <a:srgbClr val="AD955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18B5A54C-0CD4-4D06-987B-4132C2F657B2}"/>
              </a:ext>
            </a:extLst>
          </p:cNvPr>
          <p:cNvCxnSpPr>
            <a:cxnSpLocks/>
          </p:cNvCxnSpPr>
          <p:nvPr/>
        </p:nvCxnSpPr>
        <p:spPr>
          <a:xfrm>
            <a:off x="2287369" y="2088218"/>
            <a:ext cx="0" cy="3110845"/>
          </a:xfrm>
          <a:prstGeom prst="line">
            <a:avLst/>
          </a:prstGeom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81F3E54B-1AFE-4B08-8C49-D6FD7F31C4A7}"/>
              </a:ext>
            </a:extLst>
          </p:cNvPr>
          <p:cNvSpPr/>
          <p:nvPr/>
        </p:nvSpPr>
        <p:spPr>
          <a:xfrm>
            <a:off x="386216" y="3417889"/>
            <a:ext cx="1407224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屬性</a:t>
            </a:r>
            <a:endParaRPr kumimoji="0" lang="zh-TW" altLang="en-US" sz="1400" b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BB7F9423-908C-446B-8D46-4B47C10B2559}"/>
              </a:ext>
            </a:extLst>
          </p:cNvPr>
          <p:cNvCxnSpPr>
            <a:cxnSpLocks/>
          </p:cNvCxnSpPr>
          <p:nvPr/>
        </p:nvCxnSpPr>
        <p:spPr>
          <a:xfrm flipH="1">
            <a:off x="1793440" y="3626754"/>
            <a:ext cx="1674807" cy="1"/>
          </a:xfrm>
          <a:prstGeom prst="line">
            <a:avLst/>
          </a:prstGeom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98C4333C-3F42-4920-8562-CF91F6B9455C}"/>
              </a:ext>
            </a:extLst>
          </p:cNvPr>
          <p:cNvSpPr/>
          <p:nvPr/>
        </p:nvSpPr>
        <p:spPr>
          <a:xfrm>
            <a:off x="2650836" y="2207491"/>
            <a:ext cx="1854903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數據類型 </a:t>
            </a:r>
            <a:r>
              <a:rPr kumimoji="0" lang="en-US" altLang="zh-TW" sz="1400" b="1" i="1" u="none" strike="noStrike" kern="120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dtype</a:t>
            </a:r>
            <a:endParaRPr kumimoji="0" lang="zh-TW" altLang="en-US" sz="1400" b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1FC3A8C-4C02-4E40-9BD4-C563B38E728F}"/>
              </a:ext>
            </a:extLst>
          </p:cNvPr>
          <p:cNvSpPr/>
          <p:nvPr/>
        </p:nvSpPr>
        <p:spPr>
          <a:xfrm>
            <a:off x="2650836" y="2816785"/>
            <a:ext cx="1854901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b="1" i="1" dirty="0">
                <a:solidFill>
                  <a:srgbClr val="2424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尺寸 </a:t>
            </a:r>
            <a:r>
              <a:rPr lang="en-US" altLang="zh-TW" sz="1400" b="1" i="1" dirty="0">
                <a:solidFill>
                  <a:srgbClr val="2424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size</a:t>
            </a:r>
            <a:endParaRPr kumimoji="0" lang="zh-TW" altLang="en-US" sz="1400" b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F72461F-DE4B-400A-8D95-93ED210CED98}"/>
              </a:ext>
            </a:extLst>
          </p:cNvPr>
          <p:cNvSpPr/>
          <p:nvPr/>
        </p:nvSpPr>
        <p:spPr>
          <a:xfrm>
            <a:off x="2650836" y="3426079"/>
            <a:ext cx="1854897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b="1" i="1" dirty="0">
                <a:solidFill>
                  <a:srgbClr val="2424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項目尺寸 </a:t>
            </a:r>
            <a:r>
              <a:rPr lang="en-US" altLang="zh-TW" sz="1400" b="1" i="1" dirty="0" err="1">
                <a:solidFill>
                  <a:srgbClr val="2424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itemsize</a:t>
            </a:r>
            <a:endParaRPr kumimoji="0" lang="zh-TW" altLang="en-US" sz="1400" b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B7CA0EE-90FC-46B9-94EA-62D992692777}"/>
              </a:ext>
            </a:extLst>
          </p:cNvPr>
          <p:cNvSpPr/>
          <p:nvPr/>
        </p:nvSpPr>
        <p:spPr>
          <a:xfrm>
            <a:off x="2650837" y="4035373"/>
            <a:ext cx="1854896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b="1" i="1" dirty="0">
                <a:solidFill>
                  <a:srgbClr val="2424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形狀 </a:t>
            </a:r>
            <a:r>
              <a:rPr lang="en-US" altLang="zh-TW" sz="1400" b="1" i="1" dirty="0">
                <a:solidFill>
                  <a:srgbClr val="2424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shape</a:t>
            </a:r>
            <a:endParaRPr kumimoji="0" lang="zh-TW" altLang="en-US" sz="1400" b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CAAD744-929D-433A-AE01-9F85790554AA}"/>
              </a:ext>
            </a:extLst>
          </p:cNvPr>
          <p:cNvSpPr/>
          <p:nvPr/>
        </p:nvSpPr>
        <p:spPr>
          <a:xfrm>
            <a:off x="2650836" y="4644668"/>
            <a:ext cx="1854889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b="1" i="1" dirty="0">
                <a:solidFill>
                  <a:srgbClr val="2424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維度數量 </a:t>
            </a:r>
            <a:r>
              <a:rPr lang="en-US" altLang="zh-TW" sz="1400" b="1" i="1" dirty="0" err="1">
                <a:solidFill>
                  <a:srgbClr val="2424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ndim</a:t>
            </a:r>
            <a:endParaRPr kumimoji="0" lang="zh-TW" altLang="en-US" sz="1400" b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6" name="圖片 45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629AC03B-FB96-41E5-8B62-F4A93C693F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5090" y="215351"/>
            <a:ext cx="1136073" cy="113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362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" descr="Python | Numpy套件基本使用- yayar - Medium">
            <a:extLst>
              <a:ext uri="{FF2B5EF4-FFF2-40B4-BE49-F238E27FC236}">
                <a16:creationId xmlns:a16="http://schemas.microsoft.com/office/drawing/2014/main" id="{9348E64F-F1A8-4087-B0F4-14D6B80BF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970" y="5808429"/>
            <a:ext cx="2107590" cy="83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3932117" cy="767639"/>
          </a:xfrm>
        </p:spPr>
        <p:txBody>
          <a:bodyPr>
            <a:normAutofit/>
          </a:bodyPr>
          <a:lstStyle/>
          <a:p>
            <a:r>
              <a:rPr lang="zh-TW" altLang="en-US" sz="29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陣列維度描述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4583281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000" b="1" i="1" dirty="0">
                <a:solidFill>
                  <a:srgbClr val="AD9551"/>
                </a:solidFill>
                <a:effectLst/>
                <a:latin typeface="source-serif-pro"/>
              </a:rPr>
              <a:t>Efficient memory usage</a:t>
            </a:r>
            <a:r>
              <a:rPr lang="zh-TW" altLang="en-US" sz="2000" b="1" i="1" dirty="0">
                <a:solidFill>
                  <a:srgbClr val="AD9551"/>
                </a:solidFill>
                <a:effectLst/>
                <a:latin typeface="source-serif-pro"/>
              </a:rPr>
              <a:t> </a:t>
            </a:r>
            <a:r>
              <a:rPr lang="en-US" altLang="zh-TW" sz="2000" b="1" i="1" dirty="0">
                <a:solidFill>
                  <a:srgbClr val="AD9551"/>
                </a:solidFill>
                <a:latin typeface="source-serif-pro"/>
              </a:rPr>
              <a:t>in </a:t>
            </a:r>
            <a:r>
              <a:rPr lang="en-US" altLang="zh-TW" sz="2000" b="1" i="1" dirty="0" err="1">
                <a:solidFill>
                  <a:srgbClr val="AD9551"/>
                </a:solidFill>
                <a:latin typeface="source-serif-pro"/>
              </a:rPr>
              <a:t>Numpy</a:t>
            </a:r>
            <a:endParaRPr kumimoji="0" lang="zh-TW" altLang="en-US" sz="2000" b="1" u="none" strike="noStrike" kern="1200" cap="none" spc="0" normalizeH="0" baseline="0" noProof="0" dirty="0">
              <a:ln>
                <a:noFill/>
              </a:ln>
              <a:solidFill>
                <a:srgbClr val="AD955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投影片編號版面配置區 24">
            <a:extLst>
              <a:ext uri="{FF2B5EF4-FFF2-40B4-BE49-F238E27FC236}">
                <a16:creationId xmlns:a16="http://schemas.microsoft.com/office/drawing/2014/main" id="{9D881195-F4D1-484A-AB45-DA6AB92D6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E05A-C565-4ECA-A52B-AF5703A92FCB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46" name="圖片 45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629AC03B-FB96-41E5-8B62-F4A93C693F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5090" y="215351"/>
            <a:ext cx="1136073" cy="1136073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98C8E4DC-F848-4788-8E13-827E38A65EBB}"/>
              </a:ext>
            </a:extLst>
          </p:cNvPr>
          <p:cNvSpPr txBox="1"/>
          <p:nvPr/>
        </p:nvSpPr>
        <p:spPr>
          <a:xfrm>
            <a:off x="217528" y="6553930"/>
            <a:ext cx="864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>
                <a:solidFill>
                  <a:schemeClr val="bg2">
                    <a:lumMod val="75000"/>
                  </a:schemeClr>
                </a:solidFill>
              </a:rPr>
              <a:t>Reference : https://hackernoon.com/a-quick-introduction-to-python-numpy-for-beginners</a:t>
            </a:r>
            <a:endParaRPr lang="zh-TW" altLang="en-US" i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9799353-9487-4CC8-8663-5F9A9869DEBB}"/>
              </a:ext>
            </a:extLst>
          </p:cNvPr>
          <p:cNvSpPr txBox="1"/>
          <p:nvPr/>
        </p:nvSpPr>
        <p:spPr>
          <a:xfrm>
            <a:off x="4308605" y="1887780"/>
            <a:ext cx="3079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altLang="zh-TW" b="0" i="0" dirty="0" err="1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zh-TW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zh-TW" dirty="0">
                <a:solidFill>
                  <a:srgbClr val="990055"/>
                </a:solidFill>
                <a:latin typeface="Consolas" panose="020B0609020204030204" pitchFamily="49" charset="0"/>
              </a:rPr>
              <a:t>3</a:t>
            </a:r>
            <a:r>
              <a:rPr lang="en-US" altLang="zh-TW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TW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TW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zh-TW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])</a:t>
            </a:r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7696D1E-1929-4964-84D0-14FA163534A5}"/>
              </a:ext>
            </a:extLst>
          </p:cNvPr>
          <p:cNvSpPr txBox="1"/>
          <p:nvPr/>
        </p:nvSpPr>
        <p:spPr>
          <a:xfrm>
            <a:off x="4308605" y="3168087"/>
            <a:ext cx="63084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altLang="zh-TW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fi-FI" altLang="zh-TW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i-FI" altLang="zh-TW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fi-FI" altLang="zh-TW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fi-FI" altLang="zh-TW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i-FI" altLang="zh-TW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i-FI" altLang="zh-TW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i-FI" altLang="zh-TW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i-FI" altLang="zh-TW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i-FI" altLang="zh-TW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fi-FI" altLang="zh-TW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i-FI" altLang="zh-TW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i-FI" altLang="zh-TW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fi-FI" altLang="zh-TW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fi-FI" altLang="zh-TW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fi-FI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	    </a:t>
            </a:r>
            <a:r>
              <a:rPr lang="fi-FI" altLang="zh-TW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i-FI" altLang="zh-TW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i-FI" altLang="zh-TW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i-FI" altLang="zh-TW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i-FI" altLang="zh-TW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fi-FI" altLang="zh-TW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i-FI" altLang="zh-TW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i-FI" altLang="zh-TW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fi-FI" altLang="zh-TW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fi-FI" altLang="zh-TW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i-FI" altLang="zh-TW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])</a:t>
            </a:r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9AA8598-8178-426B-BA81-D12E4DA220D3}"/>
              </a:ext>
            </a:extLst>
          </p:cNvPr>
          <p:cNvSpPr txBox="1"/>
          <p:nvPr/>
        </p:nvSpPr>
        <p:spPr>
          <a:xfrm>
            <a:off x="4308605" y="4850833"/>
            <a:ext cx="49568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altLang="zh-TW" b="0" i="0" dirty="0" err="1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zh-TW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lang="en-US" altLang="zh-TW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TW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zh-TW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TW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TW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i="0" dirty="0"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TW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zh-TW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TW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]],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lvl="3"/>
            <a:r>
              <a:rPr lang="en-US" altLang="zh-TW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lang="en-US" altLang="zh-TW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TW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TW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TW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TW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i="0" dirty="0"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TW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TW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i="0" dirty="0"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TW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TW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]],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lvl="3"/>
            <a:r>
              <a:rPr lang="en-US" altLang="zh-TW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lang="en-US" altLang="zh-TW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zh-TW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zh-TW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TW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TW" b="0" i="0" dirty="0"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TW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TW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i="0" dirty="0"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TW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TW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i="0" dirty="0"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TW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altLang="zh-TW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]],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lvl="3"/>
            <a:r>
              <a:rPr lang="en-US" altLang="zh-TW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lang="en-US" altLang="zh-TW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TW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TW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TW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TW" b="0" i="0" dirty="0"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TW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zh-TW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zh-TW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]]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])</a:t>
            </a:r>
            <a:endParaRPr lang="zh-TW" altLang="en-US" dirty="0"/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A851AA66-AED2-483D-8A9C-19C6CB41C9BE}"/>
              </a:ext>
            </a:extLst>
          </p:cNvPr>
          <p:cNvGrpSpPr/>
          <p:nvPr/>
        </p:nvGrpSpPr>
        <p:grpSpPr>
          <a:xfrm>
            <a:off x="630050" y="1672803"/>
            <a:ext cx="3501529" cy="4725212"/>
            <a:chOff x="350628" y="1401465"/>
            <a:chExt cx="3533468" cy="5217011"/>
          </a:xfrm>
        </p:grpSpPr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6F6D9243-9585-4C8F-A661-EBA677447F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233" y="1401465"/>
              <a:ext cx="2789862" cy="910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F991A30D-C91B-45B3-BEED-0D2984561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4234" y="2501378"/>
              <a:ext cx="2789862" cy="1870127"/>
            </a:xfrm>
            <a:prstGeom prst="rect">
              <a:avLst/>
            </a:prstGeom>
          </p:spPr>
        </p:pic>
        <p:pic>
          <p:nvPicPr>
            <p:cNvPr id="31" name="Picture 4">
              <a:extLst>
                <a:ext uri="{FF2B5EF4-FFF2-40B4-BE49-F238E27FC236}">
                  <a16:creationId xmlns:a16="http://schemas.microsoft.com/office/drawing/2014/main" id="{8E61F9F9-E91D-4807-BEB5-7BC9A9858E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234" y="4561167"/>
              <a:ext cx="2789862" cy="2057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3D593618-3B9C-4C1B-95A6-51A3269AB1ED}"/>
                </a:ext>
              </a:extLst>
            </p:cNvPr>
            <p:cNvSpPr/>
            <p:nvPr/>
          </p:nvSpPr>
          <p:spPr>
            <a:xfrm>
              <a:off x="351692" y="1408758"/>
              <a:ext cx="672203" cy="895663"/>
            </a:xfrm>
            <a:prstGeom prst="rect">
              <a:avLst/>
            </a:prstGeom>
            <a:solidFill>
              <a:srgbClr val="AD955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Array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(4,)</a:t>
              </a:r>
              <a:endParaRPr kumimoji="0" lang="zh-TW" altLang="en-US" sz="1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DD98DF6-7863-4C4C-BE41-86D1E2A0EE8F}"/>
                </a:ext>
              </a:extLst>
            </p:cNvPr>
            <p:cNvSpPr/>
            <p:nvPr/>
          </p:nvSpPr>
          <p:spPr>
            <a:xfrm>
              <a:off x="350628" y="2501378"/>
              <a:ext cx="672203" cy="1870127"/>
            </a:xfrm>
            <a:prstGeom prst="rect">
              <a:avLst/>
            </a:prstGeom>
            <a:solidFill>
              <a:srgbClr val="AD955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kumimoji="0" lang="en-US" altLang="zh-TW" sz="1400" b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Array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(2,3)</a:t>
              </a:r>
              <a:endParaRPr kumimoji="0" lang="zh-TW" altLang="en-US" sz="1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50F234B8-1198-40BF-B7A1-33CAB97CAF1E}"/>
                </a:ext>
              </a:extLst>
            </p:cNvPr>
            <p:cNvSpPr/>
            <p:nvPr/>
          </p:nvSpPr>
          <p:spPr>
            <a:xfrm>
              <a:off x="350628" y="4568462"/>
              <a:ext cx="672203" cy="2050014"/>
            </a:xfrm>
            <a:prstGeom prst="rect">
              <a:avLst/>
            </a:prstGeom>
            <a:solidFill>
              <a:srgbClr val="AD955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Array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(4,2,3)</a:t>
              </a:r>
              <a:endParaRPr kumimoji="0" lang="zh-TW" altLang="en-US" sz="1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6615B4BA-4CCC-4572-8BA1-214CC9013E17}"/>
                </a:ext>
              </a:extLst>
            </p:cNvPr>
            <p:cNvSpPr txBox="1"/>
            <p:nvPr/>
          </p:nvSpPr>
          <p:spPr>
            <a:xfrm>
              <a:off x="1424354" y="4002173"/>
              <a:ext cx="89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Axis = 0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8A81482F-A3E3-4B7A-BE03-E0CDDD6233DB}"/>
                </a:ext>
              </a:extLst>
            </p:cNvPr>
            <p:cNvSpPr txBox="1"/>
            <p:nvPr/>
          </p:nvSpPr>
          <p:spPr>
            <a:xfrm>
              <a:off x="2986092" y="2648345"/>
              <a:ext cx="89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Axis = 1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C9D33ABD-B021-4568-9F9E-A39EF68DEEBB}"/>
                </a:ext>
              </a:extLst>
            </p:cNvPr>
            <p:cNvSpPr txBox="1"/>
            <p:nvPr/>
          </p:nvSpPr>
          <p:spPr>
            <a:xfrm>
              <a:off x="1175464" y="6039967"/>
              <a:ext cx="89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Axis = 1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041046C8-50BB-41B5-92FF-4ED7480282B4}"/>
                </a:ext>
              </a:extLst>
            </p:cNvPr>
            <p:cNvSpPr txBox="1"/>
            <p:nvPr/>
          </p:nvSpPr>
          <p:spPr>
            <a:xfrm>
              <a:off x="2889964" y="4552026"/>
              <a:ext cx="89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Axis = 2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8846F248-4965-4111-8973-A86DF6A5D29B}"/>
                </a:ext>
              </a:extLst>
            </p:cNvPr>
            <p:cNvSpPr txBox="1"/>
            <p:nvPr/>
          </p:nvSpPr>
          <p:spPr>
            <a:xfrm>
              <a:off x="2262216" y="5111214"/>
              <a:ext cx="89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Axis = 0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79CE6C2D-245E-4E73-A16C-8BF87F385EC2}"/>
                </a:ext>
              </a:extLst>
            </p:cNvPr>
            <p:cNvSpPr txBox="1"/>
            <p:nvPr/>
          </p:nvSpPr>
          <p:spPr>
            <a:xfrm>
              <a:off x="2889964" y="1487257"/>
              <a:ext cx="89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Axis = 0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92CCC4C-544C-4528-AA3E-B71275DB6A2D}"/>
              </a:ext>
            </a:extLst>
          </p:cNvPr>
          <p:cNvSpPr txBox="1"/>
          <p:nvPr/>
        </p:nvSpPr>
        <p:spPr>
          <a:xfrm>
            <a:off x="2319435" y="1225514"/>
            <a:ext cx="1094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3B4046"/>
                </a:solidFill>
                <a:latin typeface="Consolas" panose="020B0609020204030204" pitchFamily="49" charset="0"/>
              </a:rPr>
              <a:t>Data</a:t>
            </a:r>
            <a:endParaRPr lang="zh-TW" altLang="en-US" dirty="0">
              <a:solidFill>
                <a:srgbClr val="3B4046"/>
              </a:solidFill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9F676F29-2549-4AA2-A55F-3397C2039762}"/>
              </a:ext>
            </a:extLst>
          </p:cNvPr>
          <p:cNvSpPr txBox="1"/>
          <p:nvPr/>
        </p:nvSpPr>
        <p:spPr>
          <a:xfrm>
            <a:off x="5848357" y="1225514"/>
            <a:ext cx="182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3B4046"/>
                </a:solidFill>
                <a:latin typeface="Consolas" panose="020B0609020204030204" pitchFamily="49" charset="0"/>
              </a:rPr>
              <a:t>NumPy Array</a:t>
            </a:r>
            <a:endParaRPr lang="zh-TW" altLang="en-US" dirty="0">
              <a:solidFill>
                <a:srgbClr val="3B4046"/>
              </a:solidFill>
            </a:endParaRPr>
          </a:p>
        </p:txBody>
      </p:sp>
      <p:pic>
        <p:nvPicPr>
          <p:cNvPr id="44" name="Picture 6" descr="numpy-tensor-slicing slides">
            <a:extLst>
              <a:ext uri="{FF2B5EF4-FFF2-40B4-BE49-F238E27FC236}">
                <a16:creationId xmlns:a16="http://schemas.microsoft.com/office/drawing/2014/main" id="{72BEB61C-94EA-4AA5-B656-6ADD0B8D4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292"/>
          <a:stretch/>
        </p:blipFill>
        <p:spPr bwMode="auto">
          <a:xfrm>
            <a:off x="7740607" y="1822302"/>
            <a:ext cx="4187948" cy="294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807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" descr="Python | Numpy套件基本使用- yayar - Medium">
            <a:extLst>
              <a:ext uri="{FF2B5EF4-FFF2-40B4-BE49-F238E27FC236}">
                <a16:creationId xmlns:a16="http://schemas.microsoft.com/office/drawing/2014/main" id="{9348E64F-F1A8-4087-B0F4-14D6B80BF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970" y="5808429"/>
            <a:ext cx="2107590" cy="83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3932117" cy="767639"/>
          </a:xfrm>
        </p:spPr>
        <p:txBody>
          <a:bodyPr>
            <a:normAutofit/>
          </a:bodyPr>
          <a:lstStyle/>
          <a:p>
            <a:r>
              <a:rPr lang="zh-TW" altLang="en-US" sz="29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數組索引</a:t>
            </a:r>
            <a:r>
              <a:rPr lang="en-US" altLang="zh-TW" sz="29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&amp;</a:t>
            </a:r>
            <a:r>
              <a:rPr lang="zh-TW" altLang="en-US" sz="29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切片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4583281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000" b="1" i="1" dirty="0">
                <a:solidFill>
                  <a:srgbClr val="AD9551"/>
                </a:solidFill>
                <a:effectLst/>
                <a:latin typeface="source-serif-pro"/>
              </a:rPr>
              <a:t>Efficient memory usage</a:t>
            </a:r>
            <a:r>
              <a:rPr lang="zh-TW" altLang="en-US" sz="2000" b="1" i="1" dirty="0">
                <a:solidFill>
                  <a:srgbClr val="AD9551"/>
                </a:solidFill>
                <a:effectLst/>
                <a:latin typeface="source-serif-pro"/>
              </a:rPr>
              <a:t> </a:t>
            </a:r>
            <a:r>
              <a:rPr lang="en-US" altLang="zh-TW" sz="2000" b="1" i="1" dirty="0">
                <a:solidFill>
                  <a:srgbClr val="AD9551"/>
                </a:solidFill>
                <a:latin typeface="source-serif-pro"/>
              </a:rPr>
              <a:t>in </a:t>
            </a:r>
            <a:r>
              <a:rPr lang="en-US" altLang="zh-TW" sz="2000" b="1" i="1" dirty="0" err="1">
                <a:solidFill>
                  <a:srgbClr val="AD9551"/>
                </a:solidFill>
                <a:latin typeface="source-serif-pro"/>
              </a:rPr>
              <a:t>Numpy</a:t>
            </a:r>
            <a:endParaRPr kumimoji="0" lang="zh-TW" altLang="en-US" sz="2000" b="1" u="none" strike="noStrike" kern="1200" cap="none" spc="0" normalizeH="0" baseline="0" noProof="0" dirty="0">
              <a:ln>
                <a:noFill/>
              </a:ln>
              <a:solidFill>
                <a:srgbClr val="AD955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投影片編號版面配置區 24">
            <a:extLst>
              <a:ext uri="{FF2B5EF4-FFF2-40B4-BE49-F238E27FC236}">
                <a16:creationId xmlns:a16="http://schemas.microsoft.com/office/drawing/2014/main" id="{9D881195-F4D1-484A-AB45-DA6AB92D6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E05A-C565-4ECA-A52B-AF5703A92FCB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46" name="圖片 45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629AC03B-FB96-41E5-8B62-F4A93C693F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5090" y="215351"/>
            <a:ext cx="1136073" cy="1136073"/>
          </a:xfrm>
          <a:prstGeom prst="rect">
            <a:avLst/>
          </a:prstGeom>
        </p:spPr>
      </p:pic>
      <p:pic>
        <p:nvPicPr>
          <p:cNvPr id="50" name="Picture 6" descr="Python NumPy Tutorial: An Applied Introduction for Beginners – LearnDataSci">
            <a:extLst>
              <a:ext uri="{FF2B5EF4-FFF2-40B4-BE49-F238E27FC236}">
                <a16:creationId xmlns:a16="http://schemas.microsoft.com/office/drawing/2014/main" id="{A27C64D2-0E2D-406C-9341-CA0CC8963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746" y="1489665"/>
            <a:ext cx="7169726" cy="224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98C8E4DC-F848-4788-8E13-827E38A65EBB}"/>
              </a:ext>
            </a:extLst>
          </p:cNvPr>
          <p:cNvSpPr txBox="1"/>
          <p:nvPr/>
        </p:nvSpPr>
        <p:spPr>
          <a:xfrm>
            <a:off x="217528" y="6553930"/>
            <a:ext cx="864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>
                <a:solidFill>
                  <a:schemeClr val="bg2">
                    <a:lumMod val="75000"/>
                  </a:schemeClr>
                </a:solidFill>
              </a:rPr>
              <a:t>Reference : https://hackernoon.com/a-quick-introduction-to-python-numpy-for-beginners</a:t>
            </a:r>
            <a:endParaRPr lang="zh-TW" altLang="en-US" i="1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3080" name="群組 3079">
            <a:extLst>
              <a:ext uri="{FF2B5EF4-FFF2-40B4-BE49-F238E27FC236}">
                <a16:creationId xmlns:a16="http://schemas.microsoft.com/office/drawing/2014/main" id="{6DE4F079-3997-4533-867F-8887C13F75A4}"/>
              </a:ext>
            </a:extLst>
          </p:cNvPr>
          <p:cNvGrpSpPr/>
          <p:nvPr/>
        </p:nvGrpSpPr>
        <p:grpSpPr>
          <a:xfrm>
            <a:off x="350628" y="1401465"/>
            <a:ext cx="3533468" cy="5217011"/>
            <a:chOff x="350628" y="1401465"/>
            <a:chExt cx="3533468" cy="5217011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D3D07A11-4DBE-4E39-A097-0A5D6E9F5A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233" y="1401465"/>
              <a:ext cx="2789862" cy="910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C50B9A2-9D38-4706-99EF-438B07D98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4234" y="2501378"/>
              <a:ext cx="2789862" cy="1870127"/>
            </a:xfrm>
            <a:prstGeom prst="rect">
              <a:avLst/>
            </a:prstGeom>
          </p:spPr>
        </p:pic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EAE54C3C-8DF8-45D2-923E-A82D28955A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234" y="4561167"/>
              <a:ext cx="2789862" cy="2057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F77E2116-E516-481D-ACE0-4D6EE6E7E418}"/>
                </a:ext>
              </a:extLst>
            </p:cNvPr>
            <p:cNvSpPr/>
            <p:nvPr/>
          </p:nvSpPr>
          <p:spPr>
            <a:xfrm>
              <a:off x="351692" y="1408758"/>
              <a:ext cx="672203" cy="895663"/>
            </a:xfrm>
            <a:prstGeom prst="rect">
              <a:avLst/>
            </a:prstGeom>
            <a:solidFill>
              <a:srgbClr val="AD955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Array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(4,)</a:t>
              </a:r>
              <a:endParaRPr kumimoji="0" lang="zh-TW" altLang="en-US" sz="1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48FC2625-654F-499A-B5BC-63E532E12072}"/>
                </a:ext>
              </a:extLst>
            </p:cNvPr>
            <p:cNvSpPr/>
            <p:nvPr/>
          </p:nvSpPr>
          <p:spPr>
            <a:xfrm>
              <a:off x="350628" y="2501378"/>
              <a:ext cx="672203" cy="1870127"/>
            </a:xfrm>
            <a:prstGeom prst="rect">
              <a:avLst/>
            </a:prstGeom>
            <a:solidFill>
              <a:srgbClr val="AD955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kumimoji="0" lang="en-US" altLang="zh-TW" sz="1400" b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Array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(2,3)</a:t>
              </a:r>
              <a:endParaRPr kumimoji="0" lang="zh-TW" altLang="en-US" sz="1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4944D342-C4EA-4057-A699-8827573A22B3}"/>
                </a:ext>
              </a:extLst>
            </p:cNvPr>
            <p:cNvSpPr/>
            <p:nvPr/>
          </p:nvSpPr>
          <p:spPr>
            <a:xfrm>
              <a:off x="350628" y="4568462"/>
              <a:ext cx="672203" cy="2050014"/>
            </a:xfrm>
            <a:prstGeom prst="rect">
              <a:avLst/>
            </a:prstGeom>
            <a:solidFill>
              <a:srgbClr val="AD955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Array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(4,2,3)</a:t>
              </a:r>
              <a:endParaRPr kumimoji="0" lang="zh-TW" altLang="en-US" sz="1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FE13AC0F-4A08-4562-B569-08A1524D2006}"/>
                </a:ext>
              </a:extLst>
            </p:cNvPr>
            <p:cNvSpPr txBox="1"/>
            <p:nvPr/>
          </p:nvSpPr>
          <p:spPr>
            <a:xfrm>
              <a:off x="1424354" y="4002173"/>
              <a:ext cx="89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Axis = 0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6513DEE7-F032-4BD0-9BE3-8C43F081FBC2}"/>
                </a:ext>
              </a:extLst>
            </p:cNvPr>
            <p:cNvSpPr txBox="1"/>
            <p:nvPr/>
          </p:nvSpPr>
          <p:spPr>
            <a:xfrm>
              <a:off x="2986092" y="2648345"/>
              <a:ext cx="89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Axis = 1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AC10BF58-566C-42A0-AB06-7D5D9D9C3CEB}"/>
                </a:ext>
              </a:extLst>
            </p:cNvPr>
            <p:cNvSpPr txBox="1"/>
            <p:nvPr/>
          </p:nvSpPr>
          <p:spPr>
            <a:xfrm>
              <a:off x="1175464" y="6039967"/>
              <a:ext cx="89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Axis = 1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110F7CE5-806E-45BD-82F0-F7D0E813EBE7}"/>
                </a:ext>
              </a:extLst>
            </p:cNvPr>
            <p:cNvSpPr txBox="1"/>
            <p:nvPr/>
          </p:nvSpPr>
          <p:spPr>
            <a:xfrm>
              <a:off x="2889964" y="4552026"/>
              <a:ext cx="89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Axis = 2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3A49BBB0-0F22-4667-8560-112B1F03CE47}"/>
                </a:ext>
              </a:extLst>
            </p:cNvPr>
            <p:cNvSpPr txBox="1"/>
            <p:nvPr/>
          </p:nvSpPr>
          <p:spPr>
            <a:xfrm>
              <a:off x="2262216" y="5111214"/>
              <a:ext cx="89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Axis = 0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F6ECD795-986A-47A9-9628-F926B3EE35AC}"/>
                </a:ext>
              </a:extLst>
            </p:cNvPr>
            <p:cNvSpPr txBox="1"/>
            <p:nvPr/>
          </p:nvSpPr>
          <p:spPr>
            <a:xfrm>
              <a:off x="2889964" y="1487257"/>
              <a:ext cx="89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Axis = 0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D0F98B7E-9F15-49C7-B8F5-8BD018D8772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1620"/>
          <a:stretch/>
        </p:blipFill>
        <p:spPr>
          <a:xfrm>
            <a:off x="4724400" y="3954160"/>
            <a:ext cx="4057663" cy="262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6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" descr="Python | Numpy套件基本使用- yayar - Medium">
            <a:extLst>
              <a:ext uri="{FF2B5EF4-FFF2-40B4-BE49-F238E27FC236}">
                <a16:creationId xmlns:a16="http://schemas.microsoft.com/office/drawing/2014/main" id="{9348E64F-F1A8-4087-B0F4-14D6B80BF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970" y="5808429"/>
            <a:ext cx="2107590" cy="83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平行四邊形 22">
            <a:extLst>
              <a:ext uri="{FF2B5EF4-FFF2-40B4-BE49-F238E27FC236}">
                <a16:creationId xmlns:a16="http://schemas.microsoft.com/office/drawing/2014/main" id="{7C3485DE-37FD-4561-AB97-49F458F6EA25}"/>
              </a:ext>
            </a:extLst>
          </p:cNvPr>
          <p:cNvSpPr/>
          <p:nvPr/>
        </p:nvSpPr>
        <p:spPr>
          <a:xfrm>
            <a:off x="-283243" y="77489"/>
            <a:ext cx="5677280" cy="1134019"/>
          </a:xfrm>
          <a:prstGeom prst="parallelogram">
            <a:avLst/>
          </a:prstGeom>
          <a:solidFill>
            <a:srgbClr val="AD955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平行四邊形 21">
            <a:extLst>
              <a:ext uri="{FF2B5EF4-FFF2-40B4-BE49-F238E27FC236}">
                <a16:creationId xmlns:a16="http://schemas.microsoft.com/office/drawing/2014/main" id="{AE787BA7-120F-4362-BD7A-99A5CB00577F}"/>
              </a:ext>
            </a:extLst>
          </p:cNvPr>
          <p:cNvSpPr/>
          <p:nvPr/>
        </p:nvSpPr>
        <p:spPr>
          <a:xfrm>
            <a:off x="-421788" y="0"/>
            <a:ext cx="5677280" cy="1134019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62E73C6-9E90-4E39-B23F-BDD350FF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9" y="137525"/>
            <a:ext cx="3932117" cy="767639"/>
          </a:xfrm>
        </p:spPr>
        <p:txBody>
          <a:bodyPr>
            <a:normAutofit/>
          </a:bodyPr>
          <a:lstStyle/>
          <a:p>
            <a:r>
              <a:rPr lang="zh-TW" altLang="en-US" sz="2900" b="1" dirty="0">
                <a:solidFill>
                  <a:srgbClr val="AD95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 panose="020F0302020204030204" pitchFamily="34" charset="0"/>
              </a:rPr>
              <a:t>數組運算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366D0EE-A4DD-4A15-A73E-8ED8822C5644}"/>
              </a:ext>
            </a:extLst>
          </p:cNvPr>
          <p:cNvSpPr txBox="1">
            <a:spLocks/>
          </p:cNvSpPr>
          <p:nvPr/>
        </p:nvSpPr>
        <p:spPr>
          <a:xfrm>
            <a:off x="141119" y="676309"/>
            <a:ext cx="4583281" cy="45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000" b="1" i="1" dirty="0">
                <a:solidFill>
                  <a:srgbClr val="AD9551"/>
                </a:solidFill>
                <a:effectLst/>
                <a:latin typeface="source-serif-pro"/>
              </a:rPr>
              <a:t>Efficient memory usage</a:t>
            </a:r>
            <a:r>
              <a:rPr lang="zh-TW" altLang="en-US" sz="2000" b="1" i="1" dirty="0">
                <a:solidFill>
                  <a:srgbClr val="AD9551"/>
                </a:solidFill>
                <a:effectLst/>
                <a:latin typeface="source-serif-pro"/>
              </a:rPr>
              <a:t> </a:t>
            </a:r>
            <a:r>
              <a:rPr lang="en-US" altLang="zh-TW" sz="2000" b="1" i="1" dirty="0">
                <a:solidFill>
                  <a:srgbClr val="AD9551"/>
                </a:solidFill>
                <a:latin typeface="source-serif-pro"/>
              </a:rPr>
              <a:t>in </a:t>
            </a:r>
            <a:r>
              <a:rPr lang="en-US" altLang="zh-TW" sz="2000" b="1" i="1" dirty="0" err="1">
                <a:solidFill>
                  <a:srgbClr val="AD9551"/>
                </a:solidFill>
                <a:latin typeface="source-serif-pro"/>
              </a:rPr>
              <a:t>Numpy</a:t>
            </a:r>
            <a:endParaRPr kumimoji="0" lang="zh-TW" altLang="en-US" sz="2000" b="1" u="none" strike="noStrike" kern="1200" cap="none" spc="0" normalizeH="0" baseline="0" noProof="0" dirty="0">
              <a:ln>
                <a:noFill/>
              </a:ln>
              <a:solidFill>
                <a:srgbClr val="AD955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E0B7AD3-80DD-461E-978D-6501A383DC28}"/>
              </a:ext>
            </a:extLst>
          </p:cNvPr>
          <p:cNvSpPr/>
          <p:nvPr/>
        </p:nvSpPr>
        <p:spPr>
          <a:xfrm>
            <a:off x="2650836" y="0"/>
            <a:ext cx="9541164" cy="137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投影片編號版面配置區 24">
            <a:extLst>
              <a:ext uri="{FF2B5EF4-FFF2-40B4-BE49-F238E27FC236}">
                <a16:creationId xmlns:a16="http://schemas.microsoft.com/office/drawing/2014/main" id="{9D881195-F4D1-484A-AB45-DA6AB92D6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E05A-C565-4ECA-A52B-AF5703A92FCB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3D07A11-4DBE-4E39-A097-0A5D6E9F5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233" y="1401465"/>
            <a:ext cx="2789862" cy="91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C50B9A2-9D38-4706-99EF-438B07D98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234" y="2501378"/>
            <a:ext cx="2789862" cy="187012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AE54C3C-8DF8-45D2-923E-A82D28955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234" y="4561167"/>
            <a:ext cx="2789862" cy="205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圖片 45" descr="一張含有 符號, 字型, 標誌, 圖形 的圖片&#10;&#10;自動產生的描述">
            <a:extLst>
              <a:ext uri="{FF2B5EF4-FFF2-40B4-BE49-F238E27FC236}">
                <a16:creationId xmlns:a16="http://schemas.microsoft.com/office/drawing/2014/main" id="{629AC03B-FB96-41E5-8B62-F4A93C693F4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5090" y="215351"/>
            <a:ext cx="1136073" cy="1136073"/>
          </a:xfrm>
          <a:prstGeom prst="rect">
            <a:avLst/>
          </a:prstGeom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F77E2116-E516-481D-ACE0-4D6EE6E7E418}"/>
              </a:ext>
            </a:extLst>
          </p:cNvPr>
          <p:cNvSpPr/>
          <p:nvPr/>
        </p:nvSpPr>
        <p:spPr>
          <a:xfrm>
            <a:off x="351692" y="1408758"/>
            <a:ext cx="672203" cy="895663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1D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Array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(4,)</a:t>
            </a:r>
            <a:endParaRPr kumimoji="0" lang="zh-TW" altLang="en-US" sz="1400" b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48FC2625-654F-499A-B5BC-63E532E12072}"/>
              </a:ext>
            </a:extLst>
          </p:cNvPr>
          <p:cNvSpPr/>
          <p:nvPr/>
        </p:nvSpPr>
        <p:spPr>
          <a:xfrm>
            <a:off x="350628" y="2501378"/>
            <a:ext cx="672203" cy="1870127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kumimoji="0" lang="en-US" altLang="zh-TW" sz="1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Array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(2,3)</a:t>
            </a:r>
            <a:endParaRPr kumimoji="0" lang="zh-TW" altLang="en-US" sz="1400" b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944D342-C4EA-4057-A699-8827573A22B3}"/>
              </a:ext>
            </a:extLst>
          </p:cNvPr>
          <p:cNvSpPr/>
          <p:nvPr/>
        </p:nvSpPr>
        <p:spPr>
          <a:xfrm>
            <a:off x="350628" y="4568462"/>
            <a:ext cx="672203" cy="2050014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Array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(4,2,3)</a:t>
            </a:r>
            <a:endParaRPr kumimoji="0" lang="zh-TW" altLang="en-US" sz="1400" b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8C8E4DC-F848-4788-8E13-827E38A65EBB}"/>
              </a:ext>
            </a:extLst>
          </p:cNvPr>
          <p:cNvSpPr txBox="1"/>
          <p:nvPr/>
        </p:nvSpPr>
        <p:spPr>
          <a:xfrm>
            <a:off x="217528" y="6553930"/>
            <a:ext cx="864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>
                <a:solidFill>
                  <a:schemeClr val="bg2">
                    <a:lumMod val="75000"/>
                  </a:schemeClr>
                </a:solidFill>
              </a:rPr>
              <a:t>Reference : https://hackernoon.com/a-quick-introduction-to-python-numpy-for-beginners</a:t>
            </a:r>
            <a:endParaRPr lang="zh-TW" altLang="en-US" i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8790C7B-5CDA-4322-A822-BFA2CCE5F166}"/>
              </a:ext>
            </a:extLst>
          </p:cNvPr>
          <p:cNvSpPr/>
          <p:nvPr/>
        </p:nvSpPr>
        <p:spPr>
          <a:xfrm>
            <a:off x="4328040" y="2030344"/>
            <a:ext cx="1854903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陣列切片</a:t>
            </a:r>
            <a:endParaRPr kumimoji="0" lang="zh-TW" altLang="en-US" sz="1400" b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294B54E-AD5F-4A60-B133-47FCEA470A01}"/>
              </a:ext>
            </a:extLst>
          </p:cNvPr>
          <p:cNvSpPr/>
          <p:nvPr/>
        </p:nvSpPr>
        <p:spPr>
          <a:xfrm>
            <a:off x="4328039" y="2591289"/>
            <a:ext cx="1854903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向量運算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47D56C2-9154-499A-A75F-D362C1BF22A3}"/>
              </a:ext>
            </a:extLst>
          </p:cNvPr>
          <p:cNvSpPr/>
          <p:nvPr/>
        </p:nvSpPr>
        <p:spPr>
          <a:xfrm>
            <a:off x="4328038" y="3548291"/>
            <a:ext cx="1854903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高維陣列</a:t>
            </a:r>
            <a:r>
              <a:rPr kumimoji="0" lang="zh-TW" altLang="en-US" sz="1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運算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37325F2-586C-4279-8E47-3FE7CF76FA60}"/>
              </a:ext>
            </a:extLst>
          </p:cNvPr>
          <p:cNvSpPr/>
          <p:nvPr/>
        </p:nvSpPr>
        <p:spPr>
          <a:xfrm>
            <a:off x="6350270" y="3548771"/>
            <a:ext cx="1854903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基礎數學計算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C567AEF-E949-4AD8-BC84-12A9A6895EBC}"/>
              </a:ext>
            </a:extLst>
          </p:cNvPr>
          <p:cNvSpPr/>
          <p:nvPr/>
        </p:nvSpPr>
        <p:spPr>
          <a:xfrm>
            <a:off x="6350270" y="4041903"/>
            <a:ext cx="1854903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高階</a:t>
            </a:r>
            <a:r>
              <a:rPr kumimoji="0" lang="zh-TW" altLang="en-US" sz="1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數學計算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2EEF666-5FC8-47BC-BF28-23C39D8E0E03}"/>
              </a:ext>
            </a:extLst>
          </p:cNvPr>
          <p:cNvSpPr/>
          <p:nvPr/>
        </p:nvSpPr>
        <p:spPr>
          <a:xfrm>
            <a:off x="8372503" y="3548291"/>
            <a:ext cx="1854903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四則運算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FC965D9-C492-4AB8-9486-ECF9D6F122F0}"/>
              </a:ext>
            </a:extLst>
          </p:cNvPr>
          <p:cNvSpPr/>
          <p:nvPr/>
        </p:nvSpPr>
        <p:spPr>
          <a:xfrm>
            <a:off x="8372503" y="4520393"/>
            <a:ext cx="1854903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統計運算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F83444F-CC64-4ADD-8EA8-6F2A0AB19AC8}"/>
              </a:ext>
            </a:extLst>
          </p:cNvPr>
          <p:cNvSpPr/>
          <p:nvPr/>
        </p:nvSpPr>
        <p:spPr>
          <a:xfrm>
            <a:off x="8372503" y="4044862"/>
            <a:ext cx="1854903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擴展</a:t>
            </a:r>
            <a:endParaRPr kumimoji="0" lang="zh-TW" altLang="en-US" sz="1400" b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71A2278-134A-409B-836D-004D2D68FBAC}"/>
              </a:ext>
            </a:extLst>
          </p:cNvPr>
          <p:cNvSpPr/>
          <p:nvPr/>
        </p:nvSpPr>
        <p:spPr>
          <a:xfrm>
            <a:off x="6350269" y="2591289"/>
            <a:ext cx="1854903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四則運算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9CB9329-EF3C-4603-888C-622279E0C59F}"/>
              </a:ext>
            </a:extLst>
          </p:cNvPr>
          <p:cNvSpPr/>
          <p:nvPr/>
        </p:nvSpPr>
        <p:spPr>
          <a:xfrm>
            <a:off x="6350268" y="3055639"/>
            <a:ext cx="1854903" cy="409082"/>
          </a:xfrm>
          <a:prstGeom prst="rect">
            <a:avLst/>
          </a:prstGeom>
          <a:solidFill>
            <a:srgbClr val="AD95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內積 外積</a:t>
            </a:r>
          </a:p>
        </p:txBody>
      </p:sp>
    </p:spTree>
    <p:extLst>
      <p:ext uri="{BB962C8B-B14F-4D97-AF65-F5344CB8AC3E}">
        <p14:creationId xmlns:p14="http://schemas.microsoft.com/office/powerpoint/2010/main" val="4108076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7744</TotalTime>
  <Words>1585</Words>
  <Application>Microsoft Office PowerPoint</Application>
  <PresentationFormat>寬螢幕</PresentationFormat>
  <Paragraphs>287</Paragraphs>
  <Slides>39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50" baseType="lpstr">
      <vt:lpstr>source-serif-pro</vt:lpstr>
      <vt:lpstr>system-ui</vt:lpstr>
      <vt:lpstr>微軟正黑體</vt:lpstr>
      <vt:lpstr>Arial</vt:lpstr>
      <vt:lpstr>Calibri</vt:lpstr>
      <vt:lpstr>Calibri Light</vt:lpstr>
      <vt:lpstr>Centaur</vt:lpstr>
      <vt:lpstr>Century Gothic</vt:lpstr>
      <vt:lpstr>Consolas</vt:lpstr>
      <vt:lpstr>Lato</vt:lpstr>
      <vt:lpstr>Office 佈景主題</vt:lpstr>
      <vt:lpstr>PowerPoint 簡報</vt:lpstr>
      <vt:lpstr>環境設定</vt:lpstr>
      <vt:lpstr>學習導覽</vt:lpstr>
      <vt:lpstr>數值運算函式庫 - NumPy</vt:lpstr>
      <vt:lpstr>數據儲存差異</vt:lpstr>
      <vt:lpstr>陣列屬性描述</vt:lpstr>
      <vt:lpstr>陣列維度描述</vt:lpstr>
      <vt:lpstr>數組索引&amp;切片</vt:lpstr>
      <vt:lpstr>數組運算</vt:lpstr>
      <vt:lpstr>線性代數</vt:lpstr>
      <vt:lpstr>PowerPoint 簡報</vt:lpstr>
      <vt:lpstr>PowerPoint 簡報</vt:lpstr>
      <vt:lpstr>數據處理函式庫 - Pandas</vt:lpstr>
      <vt:lpstr>參考資料</vt:lpstr>
      <vt:lpstr>PowerPoint 簡報</vt:lpstr>
      <vt:lpstr>PowerPoint 簡報</vt:lpstr>
      <vt:lpstr>時間智能函式</vt:lpstr>
      <vt:lpstr>PowerPoint 簡報</vt:lpstr>
      <vt:lpstr>時間智能函式</vt:lpstr>
      <vt:lpstr>PowerPoint 簡報</vt:lpstr>
      <vt:lpstr>Spark</vt:lpstr>
      <vt:lpstr>PowerPoint 簡報</vt:lpstr>
      <vt:lpstr>PowerPoint 簡報</vt:lpstr>
      <vt:lpstr>NLTK</vt:lpstr>
      <vt:lpstr>NER 命名實體識別</vt:lpstr>
      <vt:lpstr>關係抽取/ 訊息提取</vt:lpstr>
      <vt:lpstr>高中數學複習</vt:lpstr>
      <vt:lpstr>Word Embedding </vt:lpstr>
      <vt:lpstr>Word Embedding </vt:lpstr>
      <vt:lpstr>Word Embedding </vt:lpstr>
      <vt:lpstr>文本相似度/ 信息檢索</vt:lpstr>
      <vt:lpstr> 基本模型介紹</vt:lpstr>
      <vt:lpstr>NN 原理</vt:lpstr>
      <vt:lpstr>RNN 原理</vt:lpstr>
      <vt:lpstr>情感分析</vt:lpstr>
      <vt:lpstr>文本主題辦別</vt:lpstr>
      <vt:lpstr>Seq 2 Seq</vt:lpstr>
      <vt:lpstr>機器翻譯</vt:lpstr>
      <vt:lpstr>NLP 應用領域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翁維陽 Sunny Weng</dc:creator>
  <cp:lastModifiedBy>翁維陽 Sunny Weng</cp:lastModifiedBy>
  <cp:revision>62</cp:revision>
  <dcterms:created xsi:type="dcterms:W3CDTF">2023-09-09T08:49:27Z</dcterms:created>
  <dcterms:modified xsi:type="dcterms:W3CDTF">2023-09-16T05:45:16Z</dcterms:modified>
</cp:coreProperties>
</file>